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29.jpg" ContentType="image/png"/>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Lst>
  <p:notesMasterIdLst>
    <p:notesMasterId r:id="rId24"/>
  </p:notesMasterIdLst>
  <p:sldIdLst>
    <p:sldId id="256" r:id="rId3"/>
    <p:sldId id="414" r:id="rId4"/>
    <p:sldId id="416" r:id="rId5"/>
    <p:sldId id="603" r:id="rId6"/>
    <p:sldId id="608" r:id="rId7"/>
    <p:sldId id="418" r:id="rId8"/>
    <p:sldId id="587" r:id="rId9"/>
    <p:sldId id="420" r:id="rId10"/>
    <p:sldId id="419" r:id="rId11"/>
    <p:sldId id="433" r:id="rId12"/>
    <p:sldId id="609" r:id="rId13"/>
    <p:sldId id="610" r:id="rId14"/>
    <p:sldId id="607" r:id="rId15"/>
    <p:sldId id="606" r:id="rId16"/>
    <p:sldId id="423" r:id="rId17"/>
    <p:sldId id="428" r:id="rId18"/>
    <p:sldId id="338" r:id="rId19"/>
    <p:sldId id="407" r:id="rId20"/>
    <p:sldId id="429" r:id="rId21"/>
    <p:sldId id="432" r:id="rId22"/>
    <p:sldId id="60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A4AD"/>
    <a:srgbClr val="4D84BC"/>
    <a:srgbClr val="137B82"/>
    <a:srgbClr val="366390"/>
    <a:srgbClr val="092B5B"/>
    <a:srgbClr val="244260"/>
    <a:srgbClr val="2F35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91"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sorterViewPr>
    <p:cViewPr>
      <p:scale>
        <a:sx n="100" d="100"/>
        <a:sy n="100" d="100"/>
      </p:scale>
      <p:origin x="0" y="-521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diagrams/_rels/data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 Id="rId5" Type="http://schemas.openxmlformats.org/officeDocument/2006/relationships/image" Target="../media/image40.jpeg"/><Relationship Id="rId4" Type="http://schemas.openxmlformats.org/officeDocument/2006/relationships/image" Target="../media/image3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 Id="rId5" Type="http://schemas.openxmlformats.org/officeDocument/2006/relationships/image" Target="../media/image40.jpeg"/><Relationship Id="rId4"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AB945D-99C4-BA4D-A785-2A85887B40EC}" type="doc">
      <dgm:prSet loTypeId="urn:microsoft.com/office/officeart/2005/8/layout/cycle5" loCatId="" qsTypeId="urn:microsoft.com/office/officeart/2005/8/quickstyle/simple4" qsCatId="simple" csTypeId="urn:microsoft.com/office/officeart/2005/8/colors/accent1_2" csCatId="accent1" phldr="1"/>
      <dgm:spPr/>
      <dgm:t>
        <a:bodyPr/>
        <a:lstStyle/>
        <a:p>
          <a:endParaRPr lang="en-US"/>
        </a:p>
      </dgm:t>
    </dgm:pt>
    <dgm:pt modelId="{E04E970B-172D-A840-9DB5-EBC9D5556667}">
      <dgm:prSet phldrT="[Text]"/>
      <dgm:spPr>
        <a:solidFill>
          <a:schemeClr val="accent1">
            <a:lumMod val="50000"/>
          </a:schemeClr>
        </a:solidFill>
      </dgm:spPr>
      <dgm:t>
        <a:bodyPr/>
        <a:lstStyle/>
        <a:p>
          <a:r>
            <a:rPr lang="en-US" b="1" dirty="0">
              <a:latin typeface="Segoe UI" panose="020B0502040204020203" pitchFamily="34" charset="0"/>
              <a:ea typeface="Segoe UI" panose="020B0502040204020203" pitchFamily="34" charset="0"/>
              <a:cs typeface="Segoe UI" panose="020B0502040204020203" pitchFamily="34" charset="0"/>
            </a:rPr>
            <a:t>Objectives, metrics and dimensions</a:t>
          </a:r>
        </a:p>
      </dgm:t>
    </dgm:pt>
    <dgm:pt modelId="{E71DEB1F-703A-8043-B984-247B8E09D6AF}" type="parTrans" cxnId="{FDE9231A-FDE5-DC43-9A1F-802C614513D8}">
      <dgm:prSet/>
      <dgm:spPr/>
      <dgm:t>
        <a:bodyPr/>
        <a:lstStyle/>
        <a:p>
          <a:endParaRPr lang="en-US" b="1">
            <a:latin typeface="Segoe UI" panose="020B0502040204020203" pitchFamily="34" charset="0"/>
            <a:ea typeface="Segoe UI" panose="020B0502040204020203" pitchFamily="34" charset="0"/>
            <a:cs typeface="Segoe UI" panose="020B0502040204020203" pitchFamily="34" charset="0"/>
          </a:endParaRPr>
        </a:p>
      </dgm:t>
    </dgm:pt>
    <dgm:pt modelId="{12968749-7ABD-6A4C-BD4B-456565B0327B}" type="sibTrans" cxnId="{FDE9231A-FDE5-DC43-9A1F-802C614513D8}">
      <dgm:prSet/>
      <dgm:spPr/>
      <dgm:t>
        <a:bodyPr/>
        <a:lstStyle/>
        <a:p>
          <a:endParaRPr lang="en-US" b="1">
            <a:latin typeface="Segoe UI" panose="020B0502040204020203" pitchFamily="34" charset="0"/>
            <a:ea typeface="Segoe UI" panose="020B0502040204020203" pitchFamily="34" charset="0"/>
            <a:cs typeface="Segoe UI" panose="020B0502040204020203" pitchFamily="34" charset="0"/>
          </a:endParaRPr>
        </a:p>
      </dgm:t>
    </dgm:pt>
    <dgm:pt modelId="{2398F37F-2AFF-AC4C-8A9A-78E82A0E4E7C}">
      <dgm:prSet phldrT="[Text]"/>
      <dgm:spPr>
        <a:solidFill>
          <a:schemeClr val="accent1">
            <a:lumMod val="50000"/>
          </a:schemeClr>
        </a:solidFill>
      </dgm:spPr>
      <dgm:t>
        <a:bodyPr/>
        <a:lstStyle/>
        <a:p>
          <a:r>
            <a:rPr lang="en-US" b="1" dirty="0">
              <a:latin typeface="Segoe UI" panose="020B0502040204020203" pitchFamily="34" charset="0"/>
              <a:ea typeface="Segoe UI" panose="020B0502040204020203" pitchFamily="34" charset="0"/>
              <a:cs typeface="Segoe UI" panose="020B0502040204020203" pitchFamily="34" charset="0"/>
            </a:rPr>
            <a:t>Data Elements: Metrics &amp; Dimensions</a:t>
          </a:r>
        </a:p>
      </dgm:t>
    </dgm:pt>
    <dgm:pt modelId="{C7D8911E-028F-B24D-A0DB-041BE577AF51}" type="parTrans" cxnId="{0B903088-5ED7-0E46-85FF-962156600B37}">
      <dgm:prSet/>
      <dgm:spPr/>
      <dgm:t>
        <a:bodyPr/>
        <a:lstStyle/>
        <a:p>
          <a:endParaRPr lang="en-US" b="1">
            <a:latin typeface="Segoe UI" panose="020B0502040204020203" pitchFamily="34" charset="0"/>
            <a:ea typeface="Segoe UI" panose="020B0502040204020203" pitchFamily="34" charset="0"/>
            <a:cs typeface="Segoe UI" panose="020B0502040204020203" pitchFamily="34" charset="0"/>
          </a:endParaRPr>
        </a:p>
      </dgm:t>
    </dgm:pt>
    <dgm:pt modelId="{967F3877-58CB-4E45-AD0F-E2FC3C04F2CA}" type="sibTrans" cxnId="{0B903088-5ED7-0E46-85FF-962156600B37}">
      <dgm:prSet/>
      <dgm:spPr/>
      <dgm:t>
        <a:bodyPr/>
        <a:lstStyle/>
        <a:p>
          <a:endParaRPr lang="en-US" b="1">
            <a:latin typeface="Segoe UI" panose="020B0502040204020203" pitchFamily="34" charset="0"/>
            <a:ea typeface="Segoe UI" panose="020B0502040204020203" pitchFamily="34" charset="0"/>
            <a:cs typeface="Segoe UI" panose="020B0502040204020203" pitchFamily="34" charset="0"/>
          </a:endParaRPr>
        </a:p>
      </dgm:t>
    </dgm:pt>
    <dgm:pt modelId="{06EA4D76-2714-9241-ACC5-C6CF2D2B04AB}">
      <dgm:prSet phldrT="[Text]"/>
      <dgm:spPr>
        <a:solidFill>
          <a:schemeClr val="accent1">
            <a:lumMod val="50000"/>
          </a:schemeClr>
        </a:solidFill>
      </dgm:spPr>
      <dgm:t>
        <a:bodyPr/>
        <a:lstStyle/>
        <a:p>
          <a:r>
            <a:rPr lang="en-US" b="1" dirty="0">
              <a:latin typeface="Segoe UI" panose="020B0502040204020203" pitchFamily="34" charset="0"/>
              <a:ea typeface="Segoe UI" panose="020B0502040204020203" pitchFamily="34" charset="0"/>
              <a:cs typeface="Segoe UI" panose="020B0502040204020203" pitchFamily="34" charset="0"/>
            </a:rPr>
            <a:t>Layout</a:t>
          </a:r>
        </a:p>
      </dgm:t>
    </dgm:pt>
    <dgm:pt modelId="{1690CD74-DFBE-074A-B5A5-6FF826503C0C}" type="parTrans" cxnId="{B20ED16A-F049-8946-8013-9223053FBACD}">
      <dgm:prSet/>
      <dgm:spPr/>
      <dgm:t>
        <a:bodyPr/>
        <a:lstStyle/>
        <a:p>
          <a:endParaRPr lang="en-US" b="1">
            <a:latin typeface="Segoe UI" panose="020B0502040204020203" pitchFamily="34" charset="0"/>
            <a:ea typeface="Segoe UI" panose="020B0502040204020203" pitchFamily="34" charset="0"/>
            <a:cs typeface="Segoe UI" panose="020B0502040204020203" pitchFamily="34" charset="0"/>
          </a:endParaRPr>
        </a:p>
      </dgm:t>
    </dgm:pt>
    <dgm:pt modelId="{E8F3D8D6-E16F-4F4E-92C1-48656787FC6A}" type="sibTrans" cxnId="{B20ED16A-F049-8946-8013-9223053FBACD}">
      <dgm:prSet/>
      <dgm:spPr/>
      <dgm:t>
        <a:bodyPr/>
        <a:lstStyle/>
        <a:p>
          <a:endParaRPr lang="en-US" b="1">
            <a:latin typeface="Segoe UI" panose="020B0502040204020203" pitchFamily="34" charset="0"/>
            <a:ea typeface="Segoe UI" panose="020B0502040204020203" pitchFamily="34" charset="0"/>
            <a:cs typeface="Segoe UI" panose="020B0502040204020203" pitchFamily="34" charset="0"/>
          </a:endParaRPr>
        </a:p>
      </dgm:t>
    </dgm:pt>
    <dgm:pt modelId="{32253FDE-A5A8-2F42-9E19-B9AB40E9CD4F}">
      <dgm:prSet phldrT="[Text]"/>
      <dgm:spPr>
        <a:solidFill>
          <a:schemeClr val="accent1">
            <a:lumMod val="50000"/>
          </a:schemeClr>
        </a:solidFill>
      </dgm:spPr>
      <dgm:t>
        <a:bodyPr/>
        <a:lstStyle/>
        <a:p>
          <a:r>
            <a:rPr lang="en-US" b="1" dirty="0">
              <a:latin typeface="Segoe UI" panose="020B0502040204020203" pitchFamily="34" charset="0"/>
              <a:ea typeface="Segoe UI" panose="020B0502040204020203" pitchFamily="34" charset="0"/>
              <a:cs typeface="Segoe UI" panose="020B0502040204020203" pitchFamily="34" charset="0"/>
            </a:rPr>
            <a:t>Hierarchy, Drill Paths, prompts</a:t>
          </a:r>
        </a:p>
      </dgm:t>
    </dgm:pt>
    <dgm:pt modelId="{4AF4BDE0-0919-7347-9A1F-1910D34664A7}" type="parTrans" cxnId="{398C72AF-1A97-4144-8164-1084C6EB581A}">
      <dgm:prSet/>
      <dgm:spPr/>
      <dgm:t>
        <a:bodyPr/>
        <a:lstStyle/>
        <a:p>
          <a:endParaRPr lang="en-US" b="1">
            <a:latin typeface="Segoe UI" panose="020B0502040204020203" pitchFamily="34" charset="0"/>
            <a:ea typeface="Segoe UI" panose="020B0502040204020203" pitchFamily="34" charset="0"/>
            <a:cs typeface="Segoe UI" panose="020B0502040204020203" pitchFamily="34" charset="0"/>
          </a:endParaRPr>
        </a:p>
      </dgm:t>
    </dgm:pt>
    <dgm:pt modelId="{2CD36510-6D28-7642-A412-96771F063823}" type="sibTrans" cxnId="{398C72AF-1A97-4144-8164-1084C6EB581A}">
      <dgm:prSet/>
      <dgm:spPr/>
      <dgm:t>
        <a:bodyPr/>
        <a:lstStyle/>
        <a:p>
          <a:endParaRPr lang="en-US" b="1">
            <a:latin typeface="Segoe UI" panose="020B0502040204020203" pitchFamily="34" charset="0"/>
            <a:ea typeface="Segoe UI" panose="020B0502040204020203" pitchFamily="34" charset="0"/>
            <a:cs typeface="Segoe UI" panose="020B0502040204020203" pitchFamily="34" charset="0"/>
          </a:endParaRPr>
        </a:p>
      </dgm:t>
    </dgm:pt>
    <dgm:pt modelId="{A29677B4-22CC-EB40-9299-11787312997D}">
      <dgm:prSet phldrT="[Text]"/>
      <dgm:spPr>
        <a:solidFill>
          <a:schemeClr val="accent1">
            <a:lumMod val="50000"/>
          </a:schemeClr>
        </a:solidFill>
      </dgm:spPr>
      <dgm:t>
        <a:bodyPr/>
        <a:lstStyle/>
        <a:p>
          <a:r>
            <a:rPr lang="en-US" b="1" dirty="0">
              <a:latin typeface="Segoe UI" panose="020B0502040204020203" pitchFamily="34" charset="0"/>
              <a:ea typeface="Segoe UI" panose="020B0502040204020203" pitchFamily="34" charset="0"/>
              <a:cs typeface="Segoe UI" panose="020B0502040204020203" pitchFamily="34" charset="0"/>
            </a:rPr>
            <a:t>Formatting</a:t>
          </a:r>
        </a:p>
      </dgm:t>
    </dgm:pt>
    <dgm:pt modelId="{CB961EC2-878C-424B-B925-F83CAAA426B0}" type="parTrans" cxnId="{51CFE266-35CA-7443-B5F6-97EDE84328FF}">
      <dgm:prSet/>
      <dgm:spPr/>
      <dgm:t>
        <a:bodyPr/>
        <a:lstStyle/>
        <a:p>
          <a:endParaRPr lang="en-US" b="1">
            <a:latin typeface="Segoe UI" panose="020B0502040204020203" pitchFamily="34" charset="0"/>
            <a:ea typeface="Segoe UI" panose="020B0502040204020203" pitchFamily="34" charset="0"/>
            <a:cs typeface="Segoe UI" panose="020B0502040204020203" pitchFamily="34" charset="0"/>
          </a:endParaRPr>
        </a:p>
      </dgm:t>
    </dgm:pt>
    <dgm:pt modelId="{F1E10E70-5EE7-C94B-83FA-4E3E296AB312}" type="sibTrans" cxnId="{51CFE266-35CA-7443-B5F6-97EDE84328FF}">
      <dgm:prSet/>
      <dgm:spPr/>
      <dgm:t>
        <a:bodyPr/>
        <a:lstStyle/>
        <a:p>
          <a:endParaRPr lang="en-US" b="1">
            <a:latin typeface="Segoe UI" panose="020B0502040204020203" pitchFamily="34" charset="0"/>
            <a:ea typeface="Segoe UI" panose="020B0502040204020203" pitchFamily="34" charset="0"/>
            <a:cs typeface="Segoe UI" panose="020B0502040204020203" pitchFamily="34" charset="0"/>
          </a:endParaRPr>
        </a:p>
      </dgm:t>
    </dgm:pt>
    <dgm:pt modelId="{522AD5C1-2EE8-4641-8AF9-8233DFB9AFA4}" type="pres">
      <dgm:prSet presAssocID="{73AB945D-99C4-BA4D-A785-2A85887B40EC}" presName="cycle" presStyleCnt="0">
        <dgm:presLayoutVars>
          <dgm:dir/>
          <dgm:resizeHandles val="exact"/>
        </dgm:presLayoutVars>
      </dgm:prSet>
      <dgm:spPr/>
    </dgm:pt>
    <dgm:pt modelId="{D5954818-5EE6-D14A-AEA5-B999C2456CB7}" type="pres">
      <dgm:prSet presAssocID="{E04E970B-172D-A840-9DB5-EBC9D5556667}" presName="node" presStyleLbl="node1" presStyleIdx="0" presStyleCnt="5">
        <dgm:presLayoutVars>
          <dgm:bulletEnabled val="1"/>
        </dgm:presLayoutVars>
      </dgm:prSet>
      <dgm:spPr/>
    </dgm:pt>
    <dgm:pt modelId="{C1A66EFC-D585-3F48-B57C-40F4F3F7C2CA}" type="pres">
      <dgm:prSet presAssocID="{E04E970B-172D-A840-9DB5-EBC9D5556667}" presName="spNode" presStyleCnt="0"/>
      <dgm:spPr/>
    </dgm:pt>
    <dgm:pt modelId="{A2238B59-AEBE-D342-99B2-34BA381DE837}" type="pres">
      <dgm:prSet presAssocID="{12968749-7ABD-6A4C-BD4B-456565B0327B}" presName="sibTrans" presStyleLbl="sibTrans1D1" presStyleIdx="0" presStyleCnt="5"/>
      <dgm:spPr/>
    </dgm:pt>
    <dgm:pt modelId="{1DBA83CE-4C6F-E44E-8D03-096D823DE8C2}" type="pres">
      <dgm:prSet presAssocID="{2398F37F-2AFF-AC4C-8A9A-78E82A0E4E7C}" presName="node" presStyleLbl="node1" presStyleIdx="1" presStyleCnt="5">
        <dgm:presLayoutVars>
          <dgm:bulletEnabled val="1"/>
        </dgm:presLayoutVars>
      </dgm:prSet>
      <dgm:spPr/>
    </dgm:pt>
    <dgm:pt modelId="{89F95FE5-68A7-5740-AD6D-32560EFE0637}" type="pres">
      <dgm:prSet presAssocID="{2398F37F-2AFF-AC4C-8A9A-78E82A0E4E7C}" presName="spNode" presStyleCnt="0"/>
      <dgm:spPr/>
    </dgm:pt>
    <dgm:pt modelId="{E47DCAC5-A604-C948-BEA4-3B25AF1F7E55}" type="pres">
      <dgm:prSet presAssocID="{967F3877-58CB-4E45-AD0F-E2FC3C04F2CA}" presName="sibTrans" presStyleLbl="sibTrans1D1" presStyleIdx="1" presStyleCnt="5"/>
      <dgm:spPr/>
    </dgm:pt>
    <dgm:pt modelId="{9E27C73F-2A15-8644-87F2-55D11F7A985E}" type="pres">
      <dgm:prSet presAssocID="{06EA4D76-2714-9241-ACC5-C6CF2D2B04AB}" presName="node" presStyleLbl="node1" presStyleIdx="2" presStyleCnt="5" custRadScaleRad="88080" custRadScaleInc="-24425">
        <dgm:presLayoutVars>
          <dgm:bulletEnabled val="1"/>
        </dgm:presLayoutVars>
      </dgm:prSet>
      <dgm:spPr/>
    </dgm:pt>
    <dgm:pt modelId="{E19EC4F8-CAE7-F140-BE89-9E9ED4DC1F61}" type="pres">
      <dgm:prSet presAssocID="{06EA4D76-2714-9241-ACC5-C6CF2D2B04AB}" presName="spNode" presStyleCnt="0"/>
      <dgm:spPr/>
    </dgm:pt>
    <dgm:pt modelId="{E44DC34C-0B41-0E46-B5EE-C54947C24391}" type="pres">
      <dgm:prSet presAssocID="{E8F3D8D6-E16F-4F4E-92C1-48656787FC6A}" presName="sibTrans" presStyleLbl="sibTrans1D1" presStyleIdx="2" presStyleCnt="5"/>
      <dgm:spPr/>
    </dgm:pt>
    <dgm:pt modelId="{B14F0255-09B5-A048-92EF-6E1CF924ABBC}" type="pres">
      <dgm:prSet presAssocID="{32253FDE-A5A8-2F42-9E19-B9AB40E9CD4F}" presName="node" presStyleLbl="node1" presStyleIdx="3" presStyleCnt="5" custRadScaleRad="88080" custRadScaleInc="24425">
        <dgm:presLayoutVars>
          <dgm:bulletEnabled val="1"/>
        </dgm:presLayoutVars>
      </dgm:prSet>
      <dgm:spPr/>
    </dgm:pt>
    <dgm:pt modelId="{FB326981-C560-584D-B965-6F550ABE4FBD}" type="pres">
      <dgm:prSet presAssocID="{32253FDE-A5A8-2F42-9E19-B9AB40E9CD4F}" presName="spNode" presStyleCnt="0"/>
      <dgm:spPr/>
    </dgm:pt>
    <dgm:pt modelId="{A73E5A8A-29A0-D943-B0CB-E91103F6FF2F}" type="pres">
      <dgm:prSet presAssocID="{2CD36510-6D28-7642-A412-96771F063823}" presName="sibTrans" presStyleLbl="sibTrans1D1" presStyleIdx="3" presStyleCnt="5"/>
      <dgm:spPr/>
    </dgm:pt>
    <dgm:pt modelId="{53359F84-C1FC-FD40-8735-FDD037A26BEB}" type="pres">
      <dgm:prSet presAssocID="{A29677B4-22CC-EB40-9299-11787312997D}" presName="node" presStyleLbl="node1" presStyleIdx="4" presStyleCnt="5">
        <dgm:presLayoutVars>
          <dgm:bulletEnabled val="1"/>
        </dgm:presLayoutVars>
      </dgm:prSet>
      <dgm:spPr/>
    </dgm:pt>
    <dgm:pt modelId="{5DC96185-0CDB-3D40-BD9E-A6EF46AC34EB}" type="pres">
      <dgm:prSet presAssocID="{A29677B4-22CC-EB40-9299-11787312997D}" presName="spNode" presStyleCnt="0"/>
      <dgm:spPr/>
    </dgm:pt>
    <dgm:pt modelId="{E7686A1D-4A94-8945-8A90-DA7C52D0CE19}" type="pres">
      <dgm:prSet presAssocID="{F1E10E70-5EE7-C94B-83FA-4E3E296AB312}" presName="sibTrans" presStyleLbl="sibTrans1D1" presStyleIdx="4" presStyleCnt="5"/>
      <dgm:spPr/>
    </dgm:pt>
  </dgm:ptLst>
  <dgm:cxnLst>
    <dgm:cxn modelId="{234D9604-F55F-461A-AAA2-E91AEAC81C9C}" type="presOf" srcId="{F1E10E70-5EE7-C94B-83FA-4E3E296AB312}" destId="{E7686A1D-4A94-8945-8A90-DA7C52D0CE19}" srcOrd="0" destOrd="0" presId="urn:microsoft.com/office/officeart/2005/8/layout/cycle5"/>
    <dgm:cxn modelId="{FDE9231A-FDE5-DC43-9A1F-802C614513D8}" srcId="{73AB945D-99C4-BA4D-A785-2A85887B40EC}" destId="{E04E970B-172D-A840-9DB5-EBC9D5556667}" srcOrd="0" destOrd="0" parTransId="{E71DEB1F-703A-8043-B984-247B8E09D6AF}" sibTransId="{12968749-7ABD-6A4C-BD4B-456565B0327B}"/>
    <dgm:cxn modelId="{01575F27-50FE-413C-B1F9-DC20F22352F7}" type="presOf" srcId="{2CD36510-6D28-7642-A412-96771F063823}" destId="{A73E5A8A-29A0-D943-B0CB-E91103F6FF2F}" srcOrd="0" destOrd="0" presId="urn:microsoft.com/office/officeart/2005/8/layout/cycle5"/>
    <dgm:cxn modelId="{A1F1AC39-4360-4C8B-8866-87ABC6FA7EFF}" type="presOf" srcId="{A29677B4-22CC-EB40-9299-11787312997D}" destId="{53359F84-C1FC-FD40-8735-FDD037A26BEB}" srcOrd="0" destOrd="0" presId="urn:microsoft.com/office/officeart/2005/8/layout/cycle5"/>
    <dgm:cxn modelId="{EA1B955E-F7E4-4B05-B89D-4DC47767F731}" type="presOf" srcId="{E04E970B-172D-A840-9DB5-EBC9D5556667}" destId="{D5954818-5EE6-D14A-AEA5-B999C2456CB7}" srcOrd="0" destOrd="0" presId="urn:microsoft.com/office/officeart/2005/8/layout/cycle5"/>
    <dgm:cxn modelId="{51CFE266-35CA-7443-B5F6-97EDE84328FF}" srcId="{73AB945D-99C4-BA4D-A785-2A85887B40EC}" destId="{A29677B4-22CC-EB40-9299-11787312997D}" srcOrd="4" destOrd="0" parTransId="{CB961EC2-878C-424B-B925-F83CAAA426B0}" sibTransId="{F1E10E70-5EE7-C94B-83FA-4E3E296AB312}"/>
    <dgm:cxn modelId="{B20ED16A-F049-8946-8013-9223053FBACD}" srcId="{73AB945D-99C4-BA4D-A785-2A85887B40EC}" destId="{06EA4D76-2714-9241-ACC5-C6CF2D2B04AB}" srcOrd="2" destOrd="0" parTransId="{1690CD74-DFBE-074A-B5A5-6FF826503C0C}" sibTransId="{E8F3D8D6-E16F-4F4E-92C1-48656787FC6A}"/>
    <dgm:cxn modelId="{8C81D94E-B745-4970-9A14-4431912579B5}" type="presOf" srcId="{967F3877-58CB-4E45-AD0F-E2FC3C04F2CA}" destId="{E47DCAC5-A604-C948-BEA4-3B25AF1F7E55}" srcOrd="0" destOrd="0" presId="urn:microsoft.com/office/officeart/2005/8/layout/cycle5"/>
    <dgm:cxn modelId="{05AC0857-9F45-4E0E-BA70-47643F9871D2}" type="presOf" srcId="{12968749-7ABD-6A4C-BD4B-456565B0327B}" destId="{A2238B59-AEBE-D342-99B2-34BA381DE837}" srcOrd="0" destOrd="0" presId="urn:microsoft.com/office/officeart/2005/8/layout/cycle5"/>
    <dgm:cxn modelId="{0B903088-5ED7-0E46-85FF-962156600B37}" srcId="{73AB945D-99C4-BA4D-A785-2A85887B40EC}" destId="{2398F37F-2AFF-AC4C-8A9A-78E82A0E4E7C}" srcOrd="1" destOrd="0" parTransId="{C7D8911E-028F-B24D-A0DB-041BE577AF51}" sibTransId="{967F3877-58CB-4E45-AD0F-E2FC3C04F2CA}"/>
    <dgm:cxn modelId="{EFDB8493-E44D-41CF-92AD-D8090E4E3FDC}" type="presOf" srcId="{E8F3D8D6-E16F-4F4E-92C1-48656787FC6A}" destId="{E44DC34C-0B41-0E46-B5EE-C54947C24391}" srcOrd="0" destOrd="0" presId="urn:microsoft.com/office/officeart/2005/8/layout/cycle5"/>
    <dgm:cxn modelId="{398C72AF-1A97-4144-8164-1084C6EB581A}" srcId="{73AB945D-99C4-BA4D-A785-2A85887B40EC}" destId="{32253FDE-A5A8-2F42-9E19-B9AB40E9CD4F}" srcOrd="3" destOrd="0" parTransId="{4AF4BDE0-0919-7347-9A1F-1910D34664A7}" sibTransId="{2CD36510-6D28-7642-A412-96771F063823}"/>
    <dgm:cxn modelId="{F04AB5CC-7CB7-4505-8946-A2B63A07545B}" type="presOf" srcId="{2398F37F-2AFF-AC4C-8A9A-78E82A0E4E7C}" destId="{1DBA83CE-4C6F-E44E-8D03-096D823DE8C2}" srcOrd="0" destOrd="0" presId="urn:microsoft.com/office/officeart/2005/8/layout/cycle5"/>
    <dgm:cxn modelId="{6A9734DB-50B2-4D1E-8777-29CDC0D7E7B5}" type="presOf" srcId="{73AB945D-99C4-BA4D-A785-2A85887B40EC}" destId="{522AD5C1-2EE8-4641-8AF9-8233DFB9AFA4}" srcOrd="0" destOrd="0" presId="urn:microsoft.com/office/officeart/2005/8/layout/cycle5"/>
    <dgm:cxn modelId="{6DBF5CE8-DCC6-4D53-852A-3CAE405234D0}" type="presOf" srcId="{06EA4D76-2714-9241-ACC5-C6CF2D2B04AB}" destId="{9E27C73F-2A15-8644-87F2-55D11F7A985E}" srcOrd="0" destOrd="0" presId="urn:microsoft.com/office/officeart/2005/8/layout/cycle5"/>
    <dgm:cxn modelId="{7E6203FE-53AF-4371-80FD-DE6D9F84C663}" type="presOf" srcId="{32253FDE-A5A8-2F42-9E19-B9AB40E9CD4F}" destId="{B14F0255-09B5-A048-92EF-6E1CF924ABBC}" srcOrd="0" destOrd="0" presId="urn:microsoft.com/office/officeart/2005/8/layout/cycle5"/>
    <dgm:cxn modelId="{8A7F02F0-93E0-40DF-9032-4AA4E4076E83}" type="presParOf" srcId="{522AD5C1-2EE8-4641-8AF9-8233DFB9AFA4}" destId="{D5954818-5EE6-D14A-AEA5-B999C2456CB7}" srcOrd="0" destOrd="0" presId="urn:microsoft.com/office/officeart/2005/8/layout/cycle5"/>
    <dgm:cxn modelId="{D470CB01-E2E4-48CE-AE07-9B59867BD798}" type="presParOf" srcId="{522AD5C1-2EE8-4641-8AF9-8233DFB9AFA4}" destId="{C1A66EFC-D585-3F48-B57C-40F4F3F7C2CA}" srcOrd="1" destOrd="0" presId="urn:microsoft.com/office/officeart/2005/8/layout/cycle5"/>
    <dgm:cxn modelId="{6C941F29-D680-4B93-BDAA-7B326B0783EB}" type="presParOf" srcId="{522AD5C1-2EE8-4641-8AF9-8233DFB9AFA4}" destId="{A2238B59-AEBE-D342-99B2-34BA381DE837}" srcOrd="2" destOrd="0" presId="urn:microsoft.com/office/officeart/2005/8/layout/cycle5"/>
    <dgm:cxn modelId="{E517387C-D770-4BB2-8458-1B13A7461853}" type="presParOf" srcId="{522AD5C1-2EE8-4641-8AF9-8233DFB9AFA4}" destId="{1DBA83CE-4C6F-E44E-8D03-096D823DE8C2}" srcOrd="3" destOrd="0" presId="urn:microsoft.com/office/officeart/2005/8/layout/cycle5"/>
    <dgm:cxn modelId="{3FC91D15-4C45-4D27-B934-32D527B720EA}" type="presParOf" srcId="{522AD5C1-2EE8-4641-8AF9-8233DFB9AFA4}" destId="{89F95FE5-68A7-5740-AD6D-32560EFE0637}" srcOrd="4" destOrd="0" presId="urn:microsoft.com/office/officeart/2005/8/layout/cycle5"/>
    <dgm:cxn modelId="{F11DC42C-0909-45B1-8C63-35F4BAEE68C7}" type="presParOf" srcId="{522AD5C1-2EE8-4641-8AF9-8233DFB9AFA4}" destId="{E47DCAC5-A604-C948-BEA4-3B25AF1F7E55}" srcOrd="5" destOrd="0" presId="urn:microsoft.com/office/officeart/2005/8/layout/cycle5"/>
    <dgm:cxn modelId="{9AFEE06E-5D70-41C1-896A-46920E21A02C}" type="presParOf" srcId="{522AD5C1-2EE8-4641-8AF9-8233DFB9AFA4}" destId="{9E27C73F-2A15-8644-87F2-55D11F7A985E}" srcOrd="6" destOrd="0" presId="urn:microsoft.com/office/officeart/2005/8/layout/cycle5"/>
    <dgm:cxn modelId="{9EC46A63-330E-498D-9B8F-8F7297F86B55}" type="presParOf" srcId="{522AD5C1-2EE8-4641-8AF9-8233DFB9AFA4}" destId="{E19EC4F8-CAE7-F140-BE89-9E9ED4DC1F61}" srcOrd="7" destOrd="0" presId="urn:microsoft.com/office/officeart/2005/8/layout/cycle5"/>
    <dgm:cxn modelId="{B67FEFA8-689D-4A04-9EED-83DD6D046080}" type="presParOf" srcId="{522AD5C1-2EE8-4641-8AF9-8233DFB9AFA4}" destId="{E44DC34C-0B41-0E46-B5EE-C54947C24391}" srcOrd="8" destOrd="0" presId="urn:microsoft.com/office/officeart/2005/8/layout/cycle5"/>
    <dgm:cxn modelId="{E10431EA-DAC4-4596-83D9-85EC116F19DC}" type="presParOf" srcId="{522AD5C1-2EE8-4641-8AF9-8233DFB9AFA4}" destId="{B14F0255-09B5-A048-92EF-6E1CF924ABBC}" srcOrd="9" destOrd="0" presId="urn:microsoft.com/office/officeart/2005/8/layout/cycle5"/>
    <dgm:cxn modelId="{EA99307A-6EE0-4439-AE3A-75F9CC18B26D}" type="presParOf" srcId="{522AD5C1-2EE8-4641-8AF9-8233DFB9AFA4}" destId="{FB326981-C560-584D-B965-6F550ABE4FBD}" srcOrd="10" destOrd="0" presId="urn:microsoft.com/office/officeart/2005/8/layout/cycle5"/>
    <dgm:cxn modelId="{3C3849BC-A3F9-4D62-B78A-BE609FD3B7F2}" type="presParOf" srcId="{522AD5C1-2EE8-4641-8AF9-8233DFB9AFA4}" destId="{A73E5A8A-29A0-D943-B0CB-E91103F6FF2F}" srcOrd="11" destOrd="0" presId="urn:microsoft.com/office/officeart/2005/8/layout/cycle5"/>
    <dgm:cxn modelId="{97159061-5AC1-4BC5-8353-1CBDEFB5FD2E}" type="presParOf" srcId="{522AD5C1-2EE8-4641-8AF9-8233DFB9AFA4}" destId="{53359F84-C1FC-FD40-8735-FDD037A26BEB}" srcOrd="12" destOrd="0" presId="urn:microsoft.com/office/officeart/2005/8/layout/cycle5"/>
    <dgm:cxn modelId="{DC423721-E990-4A89-91A8-89BEA98CDE1B}" type="presParOf" srcId="{522AD5C1-2EE8-4641-8AF9-8233DFB9AFA4}" destId="{5DC96185-0CDB-3D40-BD9E-A6EF46AC34EB}" srcOrd="13" destOrd="0" presId="urn:microsoft.com/office/officeart/2005/8/layout/cycle5"/>
    <dgm:cxn modelId="{CFDE6E84-03DC-42C1-89BE-9167F169D067}" type="presParOf" srcId="{522AD5C1-2EE8-4641-8AF9-8233DFB9AFA4}" destId="{E7686A1D-4A94-8945-8A90-DA7C52D0CE19}"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4D4DC0-7D95-4DDD-A5C0-1CB3C4F737D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14D085D9-B2B7-4EE8-AB4E-A6FEDEFFBA16}">
      <dgm:prSet phldrT="[Text]" custT="1"/>
      <dgm:spPr>
        <a:solidFill>
          <a:srgbClr val="366390"/>
        </a:solidFill>
        <a:ln>
          <a:noFill/>
        </a:ln>
      </dgm:spPr>
      <dgm:t>
        <a:bodyPr/>
        <a:lstStyle/>
        <a:p>
          <a:r>
            <a:rPr lang="en-IN" sz="1200" dirty="0">
              <a:solidFill>
                <a:schemeClr val="bg1"/>
              </a:solidFill>
              <a:latin typeface="Arial" panose="020B0604020202020204" pitchFamily="34" charset="0"/>
              <a:cs typeface="Arial" panose="020B0604020202020204" pitchFamily="34" charset="0"/>
            </a:rPr>
            <a:t>One Stop Solution to understand complete campaign performance</a:t>
          </a:r>
        </a:p>
        <a:p>
          <a:r>
            <a:rPr lang="en-IN" sz="1200" dirty="0">
              <a:solidFill>
                <a:schemeClr val="bg1"/>
              </a:solidFill>
              <a:latin typeface="Arial" panose="020B0604020202020204" pitchFamily="34" charset="0"/>
              <a:cs typeface="Arial" panose="020B0604020202020204" pitchFamily="34" charset="0"/>
            </a:rPr>
            <a:t>Compare performance to prior campaigns and benchmarks</a:t>
          </a:r>
        </a:p>
      </dgm:t>
    </dgm:pt>
    <dgm:pt modelId="{CBF1A308-A1EA-4D92-876C-C73B25F88F48}" type="parTrans" cxnId="{0CF91519-15D8-487A-9A34-50C380ED4A21}">
      <dgm:prSet/>
      <dgm:spPr/>
      <dgm:t>
        <a:bodyPr/>
        <a:lstStyle/>
        <a:p>
          <a:endParaRPr lang="en-US" sz="1600"/>
        </a:p>
      </dgm:t>
    </dgm:pt>
    <dgm:pt modelId="{E8AB5A60-209F-49D8-BF22-370EAE98ED6B}" type="sibTrans" cxnId="{0CF91519-15D8-487A-9A34-50C380ED4A21}">
      <dgm:prSet/>
      <dgm:spPr/>
      <dgm:t>
        <a:bodyPr/>
        <a:lstStyle/>
        <a:p>
          <a:endParaRPr lang="en-US" sz="1600"/>
        </a:p>
      </dgm:t>
    </dgm:pt>
    <dgm:pt modelId="{53D4D49E-B6AE-4367-AC34-40C0676EEEB1}">
      <dgm:prSet phldrT="[Text]" custT="1"/>
      <dgm:spPr>
        <a:solidFill>
          <a:srgbClr val="092B5B"/>
        </a:solidFill>
        <a:ln>
          <a:noFill/>
        </a:ln>
      </dgm:spPr>
      <dgm:t>
        <a:bodyPr/>
        <a:lstStyle/>
        <a:p>
          <a:r>
            <a:rPr lang="en-IN" sz="1200" dirty="0">
              <a:solidFill>
                <a:schemeClr val="bg1"/>
              </a:solidFill>
              <a:latin typeface="Arial" panose="020B0604020202020204" pitchFamily="34" charset="0"/>
              <a:cs typeface="Arial" panose="020B0604020202020204" pitchFamily="34" charset="0"/>
            </a:rPr>
            <a:t>Understand performance of specific channel in real time across various dimensions</a:t>
          </a:r>
        </a:p>
        <a:p>
          <a:r>
            <a:rPr lang="en-IN" sz="1200" dirty="0">
              <a:solidFill>
                <a:schemeClr val="bg1"/>
              </a:solidFill>
              <a:latin typeface="Arial" panose="020B0604020202020204" pitchFamily="34" charset="0"/>
              <a:cs typeface="Arial" panose="020B0604020202020204" pitchFamily="34" charset="0"/>
            </a:rPr>
            <a:t>Closer coordination with ad agency as dashboard can be leveraged to optimize flighting</a:t>
          </a:r>
        </a:p>
      </dgm:t>
    </dgm:pt>
    <dgm:pt modelId="{2E99CF18-779D-4027-BBC2-989FA311D94A}" type="parTrans" cxnId="{FF2FA036-BA67-4F87-B96A-B269E71466D8}">
      <dgm:prSet/>
      <dgm:spPr/>
      <dgm:t>
        <a:bodyPr/>
        <a:lstStyle/>
        <a:p>
          <a:endParaRPr lang="en-US" sz="1600"/>
        </a:p>
      </dgm:t>
    </dgm:pt>
    <dgm:pt modelId="{FAF81EA0-CA96-40E2-9E6D-0921AF77BA3C}" type="sibTrans" cxnId="{FF2FA036-BA67-4F87-B96A-B269E71466D8}">
      <dgm:prSet/>
      <dgm:spPr/>
      <dgm:t>
        <a:bodyPr/>
        <a:lstStyle/>
        <a:p>
          <a:endParaRPr lang="en-US" sz="1600"/>
        </a:p>
      </dgm:t>
    </dgm:pt>
    <dgm:pt modelId="{4738B6CA-88F3-4047-A240-F126F77DB0FC}">
      <dgm:prSet phldrT="[Text]" custT="1"/>
      <dgm:spPr>
        <a:solidFill>
          <a:srgbClr val="137B82"/>
        </a:solidFill>
        <a:ln>
          <a:noFill/>
        </a:ln>
      </dgm:spPr>
      <dgm:t>
        <a:bodyPr/>
        <a:lstStyle/>
        <a:p>
          <a:r>
            <a:rPr lang="en-US" sz="1200" dirty="0">
              <a:solidFill>
                <a:schemeClr val="bg1"/>
              </a:solidFill>
              <a:latin typeface="Arial" panose="020B0604020202020204" pitchFamily="34" charset="0"/>
              <a:cs typeface="Arial" panose="020B0604020202020204" pitchFamily="34" charset="0"/>
            </a:rPr>
            <a:t>Flexibility of Power BI Dashboards enables marketing team to provide custom views for specific campaigns</a:t>
          </a:r>
        </a:p>
        <a:p>
          <a:r>
            <a:rPr lang="en-US" sz="1200" dirty="0">
              <a:solidFill>
                <a:schemeClr val="bg1"/>
              </a:solidFill>
              <a:latin typeface="Arial" panose="020B0604020202020204" pitchFamily="34" charset="0"/>
              <a:cs typeface="Arial" panose="020B0604020202020204" pitchFamily="34" charset="0"/>
            </a:rPr>
            <a:t>Automated solution provides bandwidth for deeper dive on key issues</a:t>
          </a:r>
        </a:p>
      </dgm:t>
    </dgm:pt>
    <dgm:pt modelId="{581BBB26-41E7-4B2A-BD8D-C20A47F7780F}" type="parTrans" cxnId="{0292791D-E703-48D8-89AB-8B191C3D0E06}">
      <dgm:prSet/>
      <dgm:spPr/>
      <dgm:t>
        <a:bodyPr/>
        <a:lstStyle/>
        <a:p>
          <a:endParaRPr lang="en-US" sz="1600"/>
        </a:p>
      </dgm:t>
    </dgm:pt>
    <dgm:pt modelId="{15C2DA9F-7518-40A7-9F7A-403B78360D29}" type="sibTrans" cxnId="{0292791D-E703-48D8-89AB-8B191C3D0E06}">
      <dgm:prSet/>
      <dgm:spPr/>
      <dgm:t>
        <a:bodyPr/>
        <a:lstStyle/>
        <a:p>
          <a:endParaRPr lang="en-US" sz="1600"/>
        </a:p>
      </dgm:t>
    </dgm:pt>
    <dgm:pt modelId="{D140EAAA-66DD-4E4F-A121-6D4FA9EBA806}" type="pres">
      <dgm:prSet presAssocID="{CC4D4DC0-7D95-4DDD-A5C0-1CB3C4F737D8}" presName="Name0" presStyleCnt="0">
        <dgm:presLayoutVars>
          <dgm:chMax val="7"/>
          <dgm:chPref val="7"/>
          <dgm:dir/>
        </dgm:presLayoutVars>
      </dgm:prSet>
      <dgm:spPr/>
    </dgm:pt>
    <dgm:pt modelId="{4E3288E5-BF32-4A6C-9246-96CA7AE043D1}" type="pres">
      <dgm:prSet presAssocID="{CC4D4DC0-7D95-4DDD-A5C0-1CB3C4F737D8}" presName="Name1" presStyleCnt="0"/>
      <dgm:spPr/>
    </dgm:pt>
    <dgm:pt modelId="{8E751C3E-BC8E-4D4C-AB85-E41A2D3F83F8}" type="pres">
      <dgm:prSet presAssocID="{CC4D4DC0-7D95-4DDD-A5C0-1CB3C4F737D8}" presName="cycle" presStyleCnt="0"/>
      <dgm:spPr/>
    </dgm:pt>
    <dgm:pt modelId="{D9C1D40D-C370-480B-9552-A1FD97ACD96E}" type="pres">
      <dgm:prSet presAssocID="{CC4D4DC0-7D95-4DDD-A5C0-1CB3C4F737D8}" presName="srcNode" presStyleLbl="node1" presStyleIdx="0" presStyleCnt="3"/>
      <dgm:spPr/>
    </dgm:pt>
    <dgm:pt modelId="{D1C2ACC0-5DFB-46FC-8653-61DC8675D427}" type="pres">
      <dgm:prSet presAssocID="{CC4D4DC0-7D95-4DDD-A5C0-1CB3C4F737D8}" presName="conn" presStyleLbl="parChTrans1D2" presStyleIdx="0" presStyleCnt="1"/>
      <dgm:spPr/>
    </dgm:pt>
    <dgm:pt modelId="{E628CC82-ADF0-4E58-8BF1-C555E0E53156}" type="pres">
      <dgm:prSet presAssocID="{CC4D4DC0-7D95-4DDD-A5C0-1CB3C4F737D8}" presName="extraNode" presStyleLbl="node1" presStyleIdx="0" presStyleCnt="3"/>
      <dgm:spPr/>
    </dgm:pt>
    <dgm:pt modelId="{83DE5CD3-FA13-43A1-9D9B-A871FAB444DD}" type="pres">
      <dgm:prSet presAssocID="{CC4D4DC0-7D95-4DDD-A5C0-1CB3C4F737D8}" presName="dstNode" presStyleLbl="node1" presStyleIdx="0" presStyleCnt="3"/>
      <dgm:spPr/>
    </dgm:pt>
    <dgm:pt modelId="{D8FF55E5-8CB5-4D38-8163-CEBA6A1B5FD4}" type="pres">
      <dgm:prSet presAssocID="{14D085D9-B2B7-4EE8-AB4E-A6FEDEFFBA16}" presName="text_1" presStyleLbl="node1" presStyleIdx="0" presStyleCnt="3">
        <dgm:presLayoutVars>
          <dgm:bulletEnabled val="1"/>
        </dgm:presLayoutVars>
      </dgm:prSet>
      <dgm:spPr/>
    </dgm:pt>
    <dgm:pt modelId="{4798E484-0274-4C31-99E0-A177AA429AA5}" type="pres">
      <dgm:prSet presAssocID="{14D085D9-B2B7-4EE8-AB4E-A6FEDEFFBA16}" presName="accent_1" presStyleCnt="0"/>
      <dgm:spPr/>
    </dgm:pt>
    <dgm:pt modelId="{65BB3BAF-4FA4-4E18-9BAD-4EC2042C2938}" type="pres">
      <dgm:prSet presAssocID="{14D085D9-B2B7-4EE8-AB4E-A6FEDEFFBA16}" presName="accentRepeatNode" presStyleLbl="solidFgAcc1" presStyleIdx="0" presStyleCnt="3" custScaleX="72778" custScaleY="70669"/>
      <dgm:spPr>
        <a:solidFill>
          <a:schemeClr val="bg1"/>
        </a:solidFill>
        <a:ln>
          <a:solidFill>
            <a:srgbClr val="366390"/>
          </a:solidFill>
        </a:ln>
      </dgm:spPr>
    </dgm:pt>
    <dgm:pt modelId="{3CD3210C-915A-49B8-9873-4753F77B32F1}" type="pres">
      <dgm:prSet presAssocID="{53D4D49E-B6AE-4367-AC34-40C0676EEEB1}" presName="text_2" presStyleLbl="node1" presStyleIdx="1" presStyleCnt="3">
        <dgm:presLayoutVars>
          <dgm:bulletEnabled val="1"/>
        </dgm:presLayoutVars>
      </dgm:prSet>
      <dgm:spPr/>
    </dgm:pt>
    <dgm:pt modelId="{43575D11-F3BE-41F5-9743-FA4540231E9F}" type="pres">
      <dgm:prSet presAssocID="{53D4D49E-B6AE-4367-AC34-40C0676EEEB1}" presName="accent_2" presStyleCnt="0"/>
      <dgm:spPr/>
    </dgm:pt>
    <dgm:pt modelId="{AA1F66F5-2E51-4F70-804C-3FD0447946A3}" type="pres">
      <dgm:prSet presAssocID="{53D4D49E-B6AE-4367-AC34-40C0676EEEB1}" presName="accentRepeatNode" presStyleLbl="solidFgAcc1" presStyleIdx="1" presStyleCnt="3" custScaleX="72778" custScaleY="70669"/>
      <dgm:spPr>
        <a:solidFill>
          <a:schemeClr val="bg1"/>
        </a:solidFill>
        <a:ln>
          <a:solidFill>
            <a:srgbClr val="092B5B"/>
          </a:solidFill>
        </a:ln>
      </dgm:spPr>
    </dgm:pt>
    <dgm:pt modelId="{651640AD-10D3-4419-BFDB-C91FC35CA90C}" type="pres">
      <dgm:prSet presAssocID="{4738B6CA-88F3-4047-A240-F126F77DB0FC}" presName="text_3" presStyleLbl="node1" presStyleIdx="2" presStyleCnt="3">
        <dgm:presLayoutVars>
          <dgm:bulletEnabled val="1"/>
        </dgm:presLayoutVars>
      </dgm:prSet>
      <dgm:spPr/>
    </dgm:pt>
    <dgm:pt modelId="{D2BC9119-AB8F-4513-A41C-ABB00B746B6D}" type="pres">
      <dgm:prSet presAssocID="{4738B6CA-88F3-4047-A240-F126F77DB0FC}" presName="accent_3" presStyleCnt="0"/>
      <dgm:spPr/>
    </dgm:pt>
    <dgm:pt modelId="{DDCECE23-39AA-4E2D-8A1D-D24BD61C7904}" type="pres">
      <dgm:prSet presAssocID="{4738B6CA-88F3-4047-A240-F126F77DB0FC}" presName="accentRepeatNode" presStyleLbl="solidFgAcc1" presStyleIdx="2" presStyleCnt="3" custScaleX="72778" custScaleY="70669"/>
      <dgm:spPr>
        <a:solidFill>
          <a:schemeClr val="bg1"/>
        </a:solidFill>
        <a:ln>
          <a:solidFill>
            <a:srgbClr val="137B82"/>
          </a:solidFill>
        </a:ln>
      </dgm:spPr>
    </dgm:pt>
  </dgm:ptLst>
  <dgm:cxnLst>
    <dgm:cxn modelId="{0CF91519-15D8-487A-9A34-50C380ED4A21}" srcId="{CC4D4DC0-7D95-4DDD-A5C0-1CB3C4F737D8}" destId="{14D085D9-B2B7-4EE8-AB4E-A6FEDEFFBA16}" srcOrd="0" destOrd="0" parTransId="{CBF1A308-A1EA-4D92-876C-C73B25F88F48}" sibTransId="{E8AB5A60-209F-49D8-BF22-370EAE98ED6B}"/>
    <dgm:cxn modelId="{0292791D-E703-48D8-89AB-8B191C3D0E06}" srcId="{CC4D4DC0-7D95-4DDD-A5C0-1CB3C4F737D8}" destId="{4738B6CA-88F3-4047-A240-F126F77DB0FC}" srcOrd="2" destOrd="0" parTransId="{581BBB26-41E7-4B2A-BD8D-C20A47F7780F}" sibTransId="{15C2DA9F-7518-40A7-9F7A-403B78360D29}"/>
    <dgm:cxn modelId="{CF879B34-4B11-4C9B-9E8D-041E12A490DF}" type="presOf" srcId="{53D4D49E-B6AE-4367-AC34-40C0676EEEB1}" destId="{3CD3210C-915A-49B8-9873-4753F77B32F1}" srcOrd="0" destOrd="0" presId="urn:microsoft.com/office/officeart/2008/layout/VerticalCurvedList"/>
    <dgm:cxn modelId="{FF2FA036-BA67-4F87-B96A-B269E71466D8}" srcId="{CC4D4DC0-7D95-4DDD-A5C0-1CB3C4F737D8}" destId="{53D4D49E-B6AE-4367-AC34-40C0676EEEB1}" srcOrd="1" destOrd="0" parTransId="{2E99CF18-779D-4027-BBC2-989FA311D94A}" sibTransId="{FAF81EA0-CA96-40E2-9E6D-0921AF77BA3C}"/>
    <dgm:cxn modelId="{6B827A5D-6728-45CD-8C83-9CB299E9D5FC}" type="presOf" srcId="{4738B6CA-88F3-4047-A240-F126F77DB0FC}" destId="{651640AD-10D3-4419-BFDB-C91FC35CA90C}" srcOrd="0" destOrd="0" presId="urn:microsoft.com/office/officeart/2008/layout/VerticalCurvedList"/>
    <dgm:cxn modelId="{B5A98F43-AEA1-4FB5-9040-416ECDF3F759}" type="presOf" srcId="{E8AB5A60-209F-49D8-BF22-370EAE98ED6B}" destId="{D1C2ACC0-5DFB-46FC-8653-61DC8675D427}" srcOrd="0" destOrd="0" presId="urn:microsoft.com/office/officeart/2008/layout/VerticalCurvedList"/>
    <dgm:cxn modelId="{B3818976-C490-453C-B81A-990FC6B3B6FF}" type="presOf" srcId="{14D085D9-B2B7-4EE8-AB4E-A6FEDEFFBA16}" destId="{D8FF55E5-8CB5-4D38-8163-CEBA6A1B5FD4}" srcOrd="0" destOrd="0" presId="urn:microsoft.com/office/officeart/2008/layout/VerticalCurvedList"/>
    <dgm:cxn modelId="{7CC959EC-E922-417B-A004-F3407A3D3294}" type="presOf" srcId="{CC4D4DC0-7D95-4DDD-A5C0-1CB3C4F737D8}" destId="{D140EAAA-66DD-4E4F-A121-6D4FA9EBA806}" srcOrd="0" destOrd="0" presId="urn:microsoft.com/office/officeart/2008/layout/VerticalCurvedList"/>
    <dgm:cxn modelId="{E74CF2A9-4EB4-437C-9055-4282FF034493}" type="presParOf" srcId="{D140EAAA-66DD-4E4F-A121-6D4FA9EBA806}" destId="{4E3288E5-BF32-4A6C-9246-96CA7AE043D1}" srcOrd="0" destOrd="0" presId="urn:microsoft.com/office/officeart/2008/layout/VerticalCurvedList"/>
    <dgm:cxn modelId="{A9647CB8-4826-4AB2-B786-7A1729661BA0}" type="presParOf" srcId="{4E3288E5-BF32-4A6C-9246-96CA7AE043D1}" destId="{8E751C3E-BC8E-4D4C-AB85-E41A2D3F83F8}" srcOrd="0" destOrd="0" presId="urn:microsoft.com/office/officeart/2008/layout/VerticalCurvedList"/>
    <dgm:cxn modelId="{027F33AF-5665-497D-8092-397A12111103}" type="presParOf" srcId="{8E751C3E-BC8E-4D4C-AB85-E41A2D3F83F8}" destId="{D9C1D40D-C370-480B-9552-A1FD97ACD96E}" srcOrd="0" destOrd="0" presId="urn:microsoft.com/office/officeart/2008/layout/VerticalCurvedList"/>
    <dgm:cxn modelId="{3F0E7FFF-4096-4F72-ADCE-80423EF1147A}" type="presParOf" srcId="{8E751C3E-BC8E-4D4C-AB85-E41A2D3F83F8}" destId="{D1C2ACC0-5DFB-46FC-8653-61DC8675D427}" srcOrd="1" destOrd="0" presId="urn:microsoft.com/office/officeart/2008/layout/VerticalCurvedList"/>
    <dgm:cxn modelId="{2047F928-9B73-4422-8AB7-88916540AC9A}" type="presParOf" srcId="{8E751C3E-BC8E-4D4C-AB85-E41A2D3F83F8}" destId="{E628CC82-ADF0-4E58-8BF1-C555E0E53156}" srcOrd="2" destOrd="0" presId="urn:microsoft.com/office/officeart/2008/layout/VerticalCurvedList"/>
    <dgm:cxn modelId="{B9486B72-9705-4978-88FF-6EC15F983245}" type="presParOf" srcId="{8E751C3E-BC8E-4D4C-AB85-E41A2D3F83F8}" destId="{83DE5CD3-FA13-43A1-9D9B-A871FAB444DD}" srcOrd="3" destOrd="0" presId="urn:microsoft.com/office/officeart/2008/layout/VerticalCurvedList"/>
    <dgm:cxn modelId="{23B8C849-0F74-4241-A765-D3ACF03FE5B8}" type="presParOf" srcId="{4E3288E5-BF32-4A6C-9246-96CA7AE043D1}" destId="{D8FF55E5-8CB5-4D38-8163-CEBA6A1B5FD4}" srcOrd="1" destOrd="0" presId="urn:microsoft.com/office/officeart/2008/layout/VerticalCurvedList"/>
    <dgm:cxn modelId="{931AEF9B-041E-4828-8F17-C84F1B32EACE}" type="presParOf" srcId="{4E3288E5-BF32-4A6C-9246-96CA7AE043D1}" destId="{4798E484-0274-4C31-99E0-A177AA429AA5}" srcOrd="2" destOrd="0" presId="urn:microsoft.com/office/officeart/2008/layout/VerticalCurvedList"/>
    <dgm:cxn modelId="{12FE0F00-535C-419B-B03B-11AA012FBE0A}" type="presParOf" srcId="{4798E484-0274-4C31-99E0-A177AA429AA5}" destId="{65BB3BAF-4FA4-4E18-9BAD-4EC2042C2938}" srcOrd="0" destOrd="0" presId="urn:microsoft.com/office/officeart/2008/layout/VerticalCurvedList"/>
    <dgm:cxn modelId="{DE5D4100-4397-4BF6-A65A-D03DE6F15F97}" type="presParOf" srcId="{4E3288E5-BF32-4A6C-9246-96CA7AE043D1}" destId="{3CD3210C-915A-49B8-9873-4753F77B32F1}" srcOrd="3" destOrd="0" presId="urn:microsoft.com/office/officeart/2008/layout/VerticalCurvedList"/>
    <dgm:cxn modelId="{B9C0BF60-541F-480D-AFE4-F145D09B57D3}" type="presParOf" srcId="{4E3288E5-BF32-4A6C-9246-96CA7AE043D1}" destId="{43575D11-F3BE-41F5-9743-FA4540231E9F}" srcOrd="4" destOrd="0" presId="urn:microsoft.com/office/officeart/2008/layout/VerticalCurvedList"/>
    <dgm:cxn modelId="{B5965A3E-B8E0-4025-8662-E47DD8BFBF00}" type="presParOf" srcId="{43575D11-F3BE-41F5-9743-FA4540231E9F}" destId="{AA1F66F5-2E51-4F70-804C-3FD0447946A3}" srcOrd="0" destOrd="0" presId="urn:microsoft.com/office/officeart/2008/layout/VerticalCurvedList"/>
    <dgm:cxn modelId="{61311159-A118-47EF-95AB-B67CCE74C890}" type="presParOf" srcId="{4E3288E5-BF32-4A6C-9246-96CA7AE043D1}" destId="{651640AD-10D3-4419-BFDB-C91FC35CA90C}" srcOrd="5" destOrd="0" presId="urn:microsoft.com/office/officeart/2008/layout/VerticalCurvedList"/>
    <dgm:cxn modelId="{9424F9AC-2B28-45A1-91AC-F2C9AE3C0797}" type="presParOf" srcId="{4E3288E5-BF32-4A6C-9246-96CA7AE043D1}" destId="{D2BC9119-AB8F-4513-A41C-ABB00B746B6D}" srcOrd="6" destOrd="0" presId="urn:microsoft.com/office/officeart/2008/layout/VerticalCurvedList"/>
    <dgm:cxn modelId="{06A7459D-9D7C-4EAB-A0A5-F69156F124BA}" type="presParOf" srcId="{D2BC9119-AB8F-4513-A41C-ABB00B746B6D}" destId="{DDCECE23-39AA-4E2D-8A1D-D24BD61C790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74CDDA-8C10-4440-98DC-67C55CA15DBE}" type="doc">
      <dgm:prSet loTypeId="urn:microsoft.com/office/officeart/2005/8/layout/vList3" loCatId="list" qsTypeId="urn:microsoft.com/office/officeart/2005/8/quickstyle/simple1" qsCatId="simple" csTypeId="urn:microsoft.com/office/officeart/2005/8/colors/accent2_2" csCatId="accent2" phldr="1"/>
      <dgm:spPr/>
    </dgm:pt>
    <dgm:pt modelId="{DD9E451D-2F5E-40F6-9E12-40BE684BF251}">
      <dgm:prSet phldrT="[Text]" custT="1"/>
      <dgm:spPr>
        <a:solidFill>
          <a:srgbClr val="366390"/>
        </a:solidFill>
      </dgm:spPr>
      <dgm:t>
        <a:bodyPr/>
        <a:lstStyle/>
        <a:p>
          <a:pPr algn="r">
            <a:buFont typeface="Arial" panose="020B0604020202020204" pitchFamily="34" charset="0"/>
            <a:buNone/>
          </a:pPr>
          <a:r>
            <a:rPr lang="en-US" sz="1200" b="1" dirty="0">
              <a:latin typeface="Arial" panose="020B0604020202020204" pitchFamily="34" charset="0"/>
              <a:ea typeface="Segoe UI" panose="020B0502040204020203" pitchFamily="34" charset="0"/>
              <a:cs typeface="Arial" panose="020B0604020202020204" pitchFamily="34" charset="0"/>
            </a:rPr>
            <a:t>Visuals -</a:t>
          </a:r>
          <a:r>
            <a:rPr lang="en-US" sz="1200" dirty="0">
              <a:latin typeface="Arial" panose="020B0604020202020204" pitchFamily="34" charset="0"/>
              <a:ea typeface="Segoe UI" panose="020B0502040204020203" pitchFamily="34" charset="0"/>
              <a:cs typeface="Arial" panose="020B0604020202020204" pitchFamily="34" charset="0"/>
            </a:rPr>
            <a:t> extensive range of Interactive and custom visuals charts</a:t>
          </a:r>
          <a:endParaRPr lang="en-IN" sz="1200" dirty="0">
            <a:latin typeface="Arial" panose="020B0604020202020204" pitchFamily="34" charset="0"/>
            <a:ea typeface="Segoe UI" panose="020B0502040204020203" pitchFamily="34" charset="0"/>
            <a:cs typeface="Arial" panose="020B0604020202020204" pitchFamily="34" charset="0"/>
          </a:endParaRPr>
        </a:p>
      </dgm:t>
    </dgm:pt>
    <dgm:pt modelId="{5DA1C34A-D86C-4FB4-8537-CF9E6F3C6012}" type="parTrans" cxnId="{186F665A-1B21-446D-93FE-CF10B1E0A88C}">
      <dgm:prSet/>
      <dgm:spPr/>
      <dgm:t>
        <a:bodyPr/>
        <a:lstStyle/>
        <a:p>
          <a:endParaRPr lang="en-IN" sz="1200">
            <a:solidFill>
              <a:schemeClr val="tx1"/>
            </a:solidFill>
            <a:latin typeface="Segoe UI" panose="020B0502040204020203" pitchFamily="34" charset="0"/>
            <a:ea typeface="Segoe UI" panose="020B0502040204020203" pitchFamily="34" charset="0"/>
            <a:cs typeface="Segoe UI" panose="020B0502040204020203" pitchFamily="34" charset="0"/>
          </a:endParaRPr>
        </a:p>
      </dgm:t>
    </dgm:pt>
    <dgm:pt modelId="{7DDA45C5-D3F4-4D5D-A4FB-DEE6786E9492}" type="sibTrans" cxnId="{186F665A-1B21-446D-93FE-CF10B1E0A88C}">
      <dgm:prSet/>
      <dgm:spPr/>
      <dgm:t>
        <a:bodyPr/>
        <a:lstStyle/>
        <a:p>
          <a:endParaRPr lang="en-IN" sz="1200">
            <a:solidFill>
              <a:schemeClr val="tx1"/>
            </a:solidFill>
            <a:latin typeface="Segoe UI" panose="020B0502040204020203" pitchFamily="34" charset="0"/>
            <a:ea typeface="Segoe UI" panose="020B0502040204020203" pitchFamily="34" charset="0"/>
            <a:cs typeface="Segoe UI" panose="020B0502040204020203" pitchFamily="34" charset="0"/>
          </a:endParaRPr>
        </a:p>
      </dgm:t>
    </dgm:pt>
    <dgm:pt modelId="{ED06B8E6-643B-4FEA-9A2B-C2CDC2DBA549}">
      <dgm:prSet phldrT="[Text]" custT="1"/>
      <dgm:spPr>
        <a:solidFill>
          <a:srgbClr val="137B82"/>
        </a:solidFill>
      </dgm:spPr>
      <dgm:t>
        <a:bodyPr/>
        <a:lstStyle/>
        <a:p>
          <a:pPr algn="r">
            <a:buFont typeface="Arial" panose="020B0604020202020204" pitchFamily="34" charset="0"/>
            <a:buNone/>
          </a:pPr>
          <a:r>
            <a:rPr lang="en-IN" sz="1200" b="1" i="0" dirty="0">
              <a:latin typeface="Arial" panose="020B0604020202020204" pitchFamily="34" charset="0"/>
              <a:ea typeface="Segoe UI" panose="020B0502040204020203" pitchFamily="34" charset="0"/>
              <a:cs typeface="Arial" panose="020B0604020202020204" pitchFamily="34" charset="0"/>
            </a:rPr>
            <a:t>Extensive Database connectivity</a:t>
          </a:r>
          <a:r>
            <a:rPr lang="en-US" sz="1200" dirty="0">
              <a:latin typeface="Arial" panose="020B0604020202020204" pitchFamily="34" charset="0"/>
              <a:ea typeface="Segoe UI" panose="020B0502040204020203" pitchFamily="34" charset="0"/>
              <a:cs typeface="Arial" panose="020B0604020202020204" pitchFamily="34" charset="0"/>
            </a:rPr>
            <a:t>  - Excel, SQL Server, Azure, </a:t>
          </a:r>
          <a:r>
            <a:rPr lang="en-IN" sz="1200" b="0" i="0" dirty="0">
              <a:latin typeface="Arial" panose="020B0604020202020204" pitchFamily="34" charset="0"/>
              <a:ea typeface="Segoe UI" panose="020B0502040204020203" pitchFamily="34" charset="0"/>
              <a:cs typeface="Arial" panose="020B0604020202020204" pitchFamily="34" charset="0"/>
            </a:rPr>
            <a:t>GitHub, Google Analytics, Oracle, PostgreSQL, Salesforce, Teradata, etc and integration with modelling platforms like R</a:t>
          </a:r>
          <a:endParaRPr lang="en-IN" sz="1200" dirty="0">
            <a:latin typeface="Arial" panose="020B0604020202020204" pitchFamily="34" charset="0"/>
            <a:ea typeface="Segoe UI" panose="020B0502040204020203" pitchFamily="34" charset="0"/>
            <a:cs typeface="Arial" panose="020B0604020202020204" pitchFamily="34" charset="0"/>
          </a:endParaRPr>
        </a:p>
      </dgm:t>
    </dgm:pt>
    <dgm:pt modelId="{B493C037-17FD-4A6F-A8DF-8F5065A381F4}" type="parTrans" cxnId="{4226940F-7282-46FD-AB7C-0D2CE8E8FF6F}">
      <dgm:prSet/>
      <dgm:spPr/>
      <dgm:t>
        <a:bodyPr/>
        <a:lstStyle/>
        <a:p>
          <a:endParaRPr lang="en-IN" sz="1200">
            <a:solidFill>
              <a:schemeClr val="tx1"/>
            </a:solidFill>
            <a:latin typeface="Segoe UI" panose="020B0502040204020203" pitchFamily="34" charset="0"/>
            <a:ea typeface="Segoe UI" panose="020B0502040204020203" pitchFamily="34" charset="0"/>
            <a:cs typeface="Segoe UI" panose="020B0502040204020203" pitchFamily="34" charset="0"/>
          </a:endParaRPr>
        </a:p>
      </dgm:t>
    </dgm:pt>
    <dgm:pt modelId="{4E6FC085-05CB-431B-9FD3-8D3CA5D7FC33}" type="sibTrans" cxnId="{4226940F-7282-46FD-AB7C-0D2CE8E8FF6F}">
      <dgm:prSet/>
      <dgm:spPr/>
      <dgm:t>
        <a:bodyPr/>
        <a:lstStyle/>
        <a:p>
          <a:endParaRPr lang="en-IN" sz="1200">
            <a:solidFill>
              <a:schemeClr val="tx1"/>
            </a:solidFill>
            <a:latin typeface="Segoe UI" panose="020B0502040204020203" pitchFamily="34" charset="0"/>
            <a:ea typeface="Segoe UI" panose="020B0502040204020203" pitchFamily="34" charset="0"/>
            <a:cs typeface="Segoe UI" panose="020B0502040204020203" pitchFamily="34" charset="0"/>
          </a:endParaRPr>
        </a:p>
      </dgm:t>
    </dgm:pt>
    <dgm:pt modelId="{95371292-F35A-403B-9F10-0DA143516664}">
      <dgm:prSet phldrT="[Text]" custT="1"/>
      <dgm:spPr>
        <a:solidFill>
          <a:srgbClr val="1AA4AD"/>
        </a:solidFill>
      </dgm:spPr>
      <dgm:t>
        <a:bodyPr/>
        <a:lstStyle/>
        <a:p>
          <a:pPr algn="r">
            <a:buFont typeface="Arial" panose="020B0604020202020204" pitchFamily="34" charset="0"/>
            <a:buNone/>
          </a:pPr>
          <a:r>
            <a:rPr lang="en-US" sz="1200" b="1" dirty="0">
              <a:latin typeface="Arial" panose="020B0604020202020204" pitchFamily="34" charset="0"/>
              <a:ea typeface="Segoe UI" panose="020B0502040204020203" pitchFamily="34" charset="0"/>
              <a:cs typeface="Arial" panose="020B0604020202020204" pitchFamily="34" charset="0"/>
            </a:rPr>
            <a:t>Democratization of Reports, Sharing &amp; Security  </a:t>
          </a:r>
          <a:r>
            <a:rPr lang="en-US" sz="1200" dirty="0">
              <a:latin typeface="Arial" panose="020B0604020202020204" pitchFamily="34" charset="0"/>
              <a:ea typeface="Segoe UI" panose="020B0502040204020203" pitchFamily="34" charset="0"/>
              <a:cs typeface="Arial" panose="020B0604020202020204" pitchFamily="34" charset="0"/>
            </a:rPr>
            <a:t>makes it easy to use on all platforms and maintain data Security</a:t>
          </a:r>
        </a:p>
        <a:p>
          <a:pPr algn="r">
            <a:buFont typeface="Arial" panose="020B0604020202020204" pitchFamily="34" charset="0"/>
            <a:buChar char="•"/>
          </a:pPr>
          <a:r>
            <a:rPr lang="en-US" sz="1200" dirty="0">
              <a:latin typeface="Arial" panose="020B0604020202020204" pitchFamily="34" charset="0"/>
              <a:ea typeface="Segoe UI" panose="020B0502040204020203" pitchFamily="34" charset="0"/>
              <a:cs typeface="Arial" panose="020B0604020202020204" pitchFamily="34" charset="0"/>
            </a:rPr>
            <a:t>Collaboration of users to build dashboard on web</a:t>
          </a:r>
          <a:endParaRPr lang="en-IN" sz="1200" dirty="0">
            <a:latin typeface="Arial" panose="020B0604020202020204" pitchFamily="34" charset="0"/>
            <a:ea typeface="Segoe UI" panose="020B0502040204020203" pitchFamily="34" charset="0"/>
            <a:cs typeface="Arial" panose="020B0604020202020204" pitchFamily="34" charset="0"/>
          </a:endParaRPr>
        </a:p>
      </dgm:t>
    </dgm:pt>
    <dgm:pt modelId="{63F7E026-7E53-439C-9130-D5D96C012AF5}" type="parTrans" cxnId="{2CF6AA7A-1ADA-44FB-A366-63A60B55E113}">
      <dgm:prSet/>
      <dgm:spPr/>
      <dgm:t>
        <a:bodyPr/>
        <a:lstStyle/>
        <a:p>
          <a:endParaRPr lang="en-IN" sz="1200">
            <a:solidFill>
              <a:schemeClr val="tx1"/>
            </a:solidFill>
            <a:latin typeface="Segoe UI" panose="020B0502040204020203" pitchFamily="34" charset="0"/>
            <a:ea typeface="Segoe UI" panose="020B0502040204020203" pitchFamily="34" charset="0"/>
            <a:cs typeface="Segoe UI" panose="020B0502040204020203" pitchFamily="34" charset="0"/>
          </a:endParaRPr>
        </a:p>
      </dgm:t>
    </dgm:pt>
    <dgm:pt modelId="{8623DECA-12F5-4528-BCB5-961245C089D1}" type="sibTrans" cxnId="{2CF6AA7A-1ADA-44FB-A366-63A60B55E113}">
      <dgm:prSet/>
      <dgm:spPr/>
      <dgm:t>
        <a:bodyPr/>
        <a:lstStyle/>
        <a:p>
          <a:endParaRPr lang="en-IN" sz="1200">
            <a:solidFill>
              <a:schemeClr val="tx1"/>
            </a:solidFill>
            <a:latin typeface="Segoe UI" panose="020B0502040204020203" pitchFamily="34" charset="0"/>
            <a:ea typeface="Segoe UI" panose="020B0502040204020203" pitchFamily="34" charset="0"/>
            <a:cs typeface="Segoe UI" panose="020B0502040204020203" pitchFamily="34" charset="0"/>
          </a:endParaRPr>
        </a:p>
      </dgm:t>
    </dgm:pt>
    <dgm:pt modelId="{339D2414-7995-4D19-ABEF-05177994D061}">
      <dgm:prSet custT="1"/>
      <dgm:spPr>
        <a:solidFill>
          <a:srgbClr val="4D84BC"/>
        </a:solidFill>
      </dgm:spPr>
      <dgm:t>
        <a:bodyPr/>
        <a:lstStyle/>
        <a:p>
          <a:pPr algn="r">
            <a:buFont typeface="Arial" panose="020B0604020202020204" pitchFamily="34" charset="0"/>
            <a:buNone/>
          </a:pPr>
          <a:r>
            <a:rPr lang="en-US" sz="1200" b="1" dirty="0">
              <a:latin typeface="Arial" panose="020B0604020202020204" pitchFamily="34" charset="0"/>
              <a:ea typeface="Segoe UI" panose="020B0502040204020203" pitchFamily="34" charset="0"/>
              <a:cs typeface="Arial" panose="020B0604020202020204" pitchFamily="34" charset="0"/>
            </a:rPr>
            <a:t>Scalable</a:t>
          </a:r>
          <a:r>
            <a:rPr lang="en-US" sz="1200" dirty="0">
              <a:latin typeface="Arial" panose="020B0604020202020204" pitchFamily="34" charset="0"/>
              <a:ea typeface="Segoe UI" panose="020B0502040204020203" pitchFamily="34" charset="0"/>
              <a:cs typeface="Arial" panose="020B0604020202020204" pitchFamily="34" charset="0"/>
            </a:rPr>
            <a:t> solution - Dashboards created with data stored cloud accommodates growing amount of data in an efficient manner</a:t>
          </a:r>
        </a:p>
      </dgm:t>
    </dgm:pt>
    <dgm:pt modelId="{F35104D2-2B74-4C8B-B3F5-F733BBB8FE89}" type="parTrans" cxnId="{D0A07504-B98F-454B-9CAB-72820234CF30}">
      <dgm:prSet/>
      <dgm:spPr/>
      <dgm:t>
        <a:bodyPr/>
        <a:lstStyle/>
        <a:p>
          <a:endParaRPr lang="en-IN" sz="1200">
            <a:solidFill>
              <a:schemeClr val="tx1"/>
            </a:solidFill>
            <a:latin typeface="Segoe UI" panose="020B0502040204020203" pitchFamily="34" charset="0"/>
            <a:ea typeface="Segoe UI" panose="020B0502040204020203" pitchFamily="34" charset="0"/>
            <a:cs typeface="Segoe UI" panose="020B0502040204020203" pitchFamily="34" charset="0"/>
          </a:endParaRPr>
        </a:p>
      </dgm:t>
    </dgm:pt>
    <dgm:pt modelId="{83669B4D-CF3D-47B4-A8F5-B59350BB4CC2}" type="sibTrans" cxnId="{D0A07504-B98F-454B-9CAB-72820234CF30}">
      <dgm:prSet/>
      <dgm:spPr/>
      <dgm:t>
        <a:bodyPr/>
        <a:lstStyle/>
        <a:p>
          <a:endParaRPr lang="en-IN" sz="1200">
            <a:solidFill>
              <a:schemeClr val="tx1"/>
            </a:solidFill>
            <a:latin typeface="Segoe UI" panose="020B0502040204020203" pitchFamily="34" charset="0"/>
            <a:ea typeface="Segoe UI" panose="020B0502040204020203" pitchFamily="34" charset="0"/>
            <a:cs typeface="Segoe UI" panose="020B0502040204020203" pitchFamily="34" charset="0"/>
          </a:endParaRPr>
        </a:p>
      </dgm:t>
    </dgm:pt>
    <dgm:pt modelId="{DFDCAB5D-8192-4A5D-8F05-3C793B9BAB0F}">
      <dgm:prSet phldrT="[Text]" custT="1"/>
      <dgm:spPr/>
      <dgm:t>
        <a:bodyPr/>
        <a:lstStyle/>
        <a:p>
          <a:pPr algn="r">
            <a:buFont typeface="Arial" panose="020B0604020202020204" pitchFamily="34" charset="0"/>
            <a:buNone/>
          </a:pPr>
          <a:r>
            <a:rPr lang="en-US" sz="1200" dirty="0">
              <a:latin typeface="Arial" panose="020B0604020202020204" pitchFamily="34" charset="0"/>
              <a:ea typeface="Segoe UI" panose="020B0502040204020203" pitchFamily="34" charset="0"/>
              <a:cs typeface="Arial" panose="020B0604020202020204" pitchFamily="34" charset="0"/>
            </a:rPr>
            <a:t>Scheduled </a:t>
          </a:r>
          <a:r>
            <a:rPr lang="en-US" sz="1200" b="1" dirty="0">
              <a:latin typeface="Arial" panose="020B0604020202020204" pitchFamily="34" charset="0"/>
              <a:ea typeface="Segoe UI" panose="020B0502040204020203" pitchFamily="34" charset="0"/>
              <a:cs typeface="Arial" panose="020B0604020202020204" pitchFamily="34" charset="0"/>
            </a:rPr>
            <a:t>auto-refresh</a:t>
          </a:r>
          <a:r>
            <a:rPr lang="en-US" sz="1200" dirty="0">
              <a:latin typeface="Arial" panose="020B0604020202020204" pitchFamily="34" charset="0"/>
              <a:ea typeface="Segoe UI" panose="020B0502040204020203" pitchFamily="34" charset="0"/>
              <a:cs typeface="Arial" panose="020B0604020202020204" pitchFamily="34" charset="0"/>
            </a:rPr>
            <a:t> thus saving time and effort and ensuring reliable and error free insights</a:t>
          </a:r>
          <a:endParaRPr lang="en-IN" sz="1200" dirty="0">
            <a:latin typeface="Arial" panose="020B0604020202020204" pitchFamily="34" charset="0"/>
            <a:ea typeface="Segoe UI" panose="020B0502040204020203" pitchFamily="34" charset="0"/>
            <a:cs typeface="Arial" panose="020B0604020202020204" pitchFamily="34" charset="0"/>
          </a:endParaRPr>
        </a:p>
      </dgm:t>
    </dgm:pt>
    <dgm:pt modelId="{715D6613-CDB6-457A-9C39-95963E21581B}" type="parTrans" cxnId="{6C662DF6-FAC0-48AF-A460-AB3339282859}">
      <dgm:prSet/>
      <dgm:spPr/>
      <dgm:t>
        <a:bodyPr/>
        <a:lstStyle/>
        <a:p>
          <a:endParaRPr lang="en-IN" sz="1200">
            <a:solidFill>
              <a:schemeClr val="tx1"/>
            </a:solidFill>
            <a:latin typeface="Segoe UI" panose="020B0502040204020203" pitchFamily="34" charset="0"/>
            <a:ea typeface="Segoe UI" panose="020B0502040204020203" pitchFamily="34" charset="0"/>
            <a:cs typeface="Segoe UI" panose="020B0502040204020203" pitchFamily="34" charset="0"/>
          </a:endParaRPr>
        </a:p>
      </dgm:t>
    </dgm:pt>
    <dgm:pt modelId="{12B4199C-3AD1-4844-97E9-7561020515DE}" type="sibTrans" cxnId="{6C662DF6-FAC0-48AF-A460-AB3339282859}">
      <dgm:prSet/>
      <dgm:spPr/>
      <dgm:t>
        <a:bodyPr/>
        <a:lstStyle/>
        <a:p>
          <a:endParaRPr lang="en-IN" sz="1200">
            <a:solidFill>
              <a:schemeClr val="tx1"/>
            </a:solidFill>
            <a:latin typeface="Segoe UI" panose="020B0502040204020203" pitchFamily="34" charset="0"/>
            <a:ea typeface="Segoe UI" panose="020B0502040204020203" pitchFamily="34" charset="0"/>
            <a:cs typeface="Segoe UI" panose="020B0502040204020203" pitchFamily="34" charset="0"/>
          </a:endParaRPr>
        </a:p>
      </dgm:t>
    </dgm:pt>
    <dgm:pt modelId="{11ADF143-A832-476C-8B2F-269E6FB717BE}" type="pres">
      <dgm:prSet presAssocID="{D874CDDA-8C10-4440-98DC-67C55CA15DBE}" presName="linearFlow" presStyleCnt="0">
        <dgm:presLayoutVars>
          <dgm:dir/>
          <dgm:resizeHandles val="exact"/>
        </dgm:presLayoutVars>
      </dgm:prSet>
      <dgm:spPr/>
    </dgm:pt>
    <dgm:pt modelId="{1558F326-4005-4DC8-884E-9A418A46E1AE}" type="pres">
      <dgm:prSet presAssocID="{DD9E451D-2F5E-40F6-9E12-40BE684BF251}" presName="composite" presStyleCnt="0"/>
      <dgm:spPr/>
    </dgm:pt>
    <dgm:pt modelId="{1754648E-7E95-49E2-8F18-650C4CF87D49}" type="pres">
      <dgm:prSet presAssocID="{DD9E451D-2F5E-40F6-9E12-40BE684BF251}" presName="imgShp" presStyleLbl="fgImgPlace1" presStyleIdx="0" presStyleCnt="5" custScaleX="177764" custScaleY="177764" custLinFactNeighborX="20047" custLinFactNeighborY="-298"/>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2000" r="-12000"/>
          </a:stretch>
        </a:blipFill>
      </dgm:spPr>
    </dgm:pt>
    <dgm:pt modelId="{56C7DC40-C553-466F-AA12-276E135211DD}" type="pres">
      <dgm:prSet presAssocID="{DD9E451D-2F5E-40F6-9E12-40BE684BF251}" presName="txShp" presStyleLbl="node1" presStyleIdx="0" presStyleCnt="5" custScaleX="105870" custScaleY="228553" custLinFactNeighborX="14130" custLinFactNeighborY="4593">
        <dgm:presLayoutVars>
          <dgm:bulletEnabled val="1"/>
        </dgm:presLayoutVars>
      </dgm:prSet>
      <dgm:spPr/>
    </dgm:pt>
    <dgm:pt modelId="{55F10550-4ACD-44EA-A76D-7738F3E3E136}" type="pres">
      <dgm:prSet presAssocID="{7DDA45C5-D3F4-4D5D-A4FB-DEE6786E9492}" presName="spacing" presStyleCnt="0"/>
      <dgm:spPr/>
    </dgm:pt>
    <dgm:pt modelId="{9B3F3D4B-EB6D-4567-96F7-B0DD07EBB6C6}" type="pres">
      <dgm:prSet presAssocID="{ED06B8E6-643B-4FEA-9A2B-C2CDC2DBA549}" presName="composite" presStyleCnt="0"/>
      <dgm:spPr/>
    </dgm:pt>
    <dgm:pt modelId="{24DFD7B9-9533-46CB-BFB6-50E609DA1F60}" type="pres">
      <dgm:prSet presAssocID="{ED06B8E6-643B-4FEA-9A2B-C2CDC2DBA549}" presName="imgShp" presStyleLbl="fgImgPlace1" presStyleIdx="1" presStyleCnt="5" custScaleX="177764" custScaleY="177764" custLinFactNeighborX="15360" custLinFactNeighborY="5952"/>
      <dgm:spPr>
        <a:blipFill dpi="0" rotWithShape="1">
          <a:blip xmlns:r="http://schemas.openxmlformats.org/officeDocument/2006/relationships" r:embed="rId2"/>
          <a:srcRect/>
          <a:stretch>
            <a:fillRect l="18652" r="7237" b="13347"/>
          </a:stretch>
        </a:blipFill>
      </dgm:spPr>
    </dgm:pt>
    <dgm:pt modelId="{4348DCB7-C85D-4BE8-991E-D41D300DB3B9}" type="pres">
      <dgm:prSet presAssocID="{ED06B8E6-643B-4FEA-9A2B-C2CDC2DBA549}" presName="txShp" presStyleLbl="node1" presStyleIdx="1" presStyleCnt="5" custScaleX="106382" custScaleY="228553" custLinFactNeighborX="14098" custLinFactNeighborY="-65">
        <dgm:presLayoutVars>
          <dgm:bulletEnabled val="1"/>
        </dgm:presLayoutVars>
      </dgm:prSet>
      <dgm:spPr/>
    </dgm:pt>
    <dgm:pt modelId="{2F22F6F0-7E60-4C79-B342-D1DC8803897F}" type="pres">
      <dgm:prSet presAssocID="{4E6FC085-05CB-431B-9FD3-8D3CA5D7FC33}" presName="spacing" presStyleCnt="0"/>
      <dgm:spPr/>
    </dgm:pt>
    <dgm:pt modelId="{4BB0B0DC-B610-4FE0-AC25-FC65B8550523}" type="pres">
      <dgm:prSet presAssocID="{95371292-F35A-403B-9F10-0DA143516664}" presName="composite" presStyleCnt="0"/>
      <dgm:spPr/>
    </dgm:pt>
    <dgm:pt modelId="{B0566A8D-13B9-442F-942F-711FEC5CD26E}" type="pres">
      <dgm:prSet presAssocID="{95371292-F35A-403B-9F10-0DA143516664}" presName="imgShp" presStyleLbl="fgImgPlace1" presStyleIdx="2" presStyleCnt="5" custScaleX="177764" custScaleY="177764" custLinFactNeighborX="20047" custLinFactNeighborY="-298"/>
      <dgm:spPr>
        <a:blipFill rotWithShape="1">
          <a:blip xmlns:r="http://schemas.openxmlformats.org/officeDocument/2006/relationships" r:embed="rId3">
            <a:duotone>
              <a:srgbClr val="E7E6E6">
                <a:shade val="45000"/>
                <a:satMod val="135000"/>
              </a:srgbClr>
              <a:prstClr val="white"/>
            </a:duotone>
            <a:extLst>
              <a:ext uri="{28A0092B-C50C-407E-A947-70E740481C1C}">
                <a14:useLocalDpi xmlns:a14="http://schemas.microsoft.com/office/drawing/2010/main" val="0"/>
              </a:ext>
            </a:extLst>
          </a:blip>
          <a:srcRect/>
          <a:stretch>
            <a:fillRect/>
          </a:stretch>
        </a:blipFill>
      </dgm:spPr>
    </dgm:pt>
    <dgm:pt modelId="{5356BB0F-3160-47A8-8592-5FB7F9DBD8FB}" type="pres">
      <dgm:prSet presAssocID="{95371292-F35A-403B-9F10-0DA143516664}" presName="txShp" presStyleLbl="node1" presStyleIdx="2" presStyleCnt="5" custScaleX="105365" custScaleY="228553" custLinFactNeighborX="14098" custLinFactNeighborY="-65">
        <dgm:presLayoutVars>
          <dgm:bulletEnabled val="1"/>
        </dgm:presLayoutVars>
      </dgm:prSet>
      <dgm:spPr/>
    </dgm:pt>
    <dgm:pt modelId="{7B0C2BB7-67AF-4808-A6A8-CAEEFF2DAC5A}" type="pres">
      <dgm:prSet presAssocID="{8623DECA-12F5-4528-BCB5-961245C089D1}" presName="spacing" presStyleCnt="0"/>
      <dgm:spPr/>
    </dgm:pt>
    <dgm:pt modelId="{17F4D02F-28DB-4CA4-831D-6BCC064D2383}" type="pres">
      <dgm:prSet presAssocID="{339D2414-7995-4D19-ABEF-05177994D061}" presName="composite" presStyleCnt="0"/>
      <dgm:spPr/>
    </dgm:pt>
    <dgm:pt modelId="{3F5B8AE1-A441-4FA4-B675-BAEA50C40441}" type="pres">
      <dgm:prSet presAssocID="{339D2414-7995-4D19-ABEF-05177994D061}" presName="imgShp" presStyleLbl="fgImgPlace1" presStyleIdx="3" presStyleCnt="5" custScaleX="177764" custScaleY="177764" custLinFactNeighborX="20047" custLinFactNeighborY="-298"/>
      <dgm:spPr>
        <a:blipFill rotWithShape="1">
          <a:blip xmlns:r="http://schemas.openxmlformats.org/officeDocument/2006/relationships" r:embed="rId4" cstate="print">
            <a:duotone>
              <a:prstClr val="black"/>
              <a:srgbClr val="4D84BC">
                <a:tint val="45000"/>
                <a:satMod val="400000"/>
              </a:srgbClr>
            </a:duotone>
            <a:extLst>
              <a:ext uri="{28A0092B-C50C-407E-A947-70E740481C1C}">
                <a14:useLocalDpi xmlns:a14="http://schemas.microsoft.com/office/drawing/2010/main" val="0"/>
              </a:ext>
            </a:extLst>
          </a:blip>
          <a:srcRect/>
          <a:stretch>
            <a:fillRect l="-1000" r="-1000"/>
          </a:stretch>
        </a:blipFill>
      </dgm:spPr>
    </dgm:pt>
    <dgm:pt modelId="{698ACC1B-85C2-44E0-B830-FAC86142D00B}" type="pres">
      <dgm:prSet presAssocID="{339D2414-7995-4D19-ABEF-05177994D061}" presName="txShp" presStyleLbl="node1" presStyleIdx="3" presStyleCnt="5" custScaleX="107030" custScaleY="228553" custLinFactNeighborX="14098" custLinFactNeighborY="-65">
        <dgm:presLayoutVars>
          <dgm:bulletEnabled val="1"/>
        </dgm:presLayoutVars>
      </dgm:prSet>
      <dgm:spPr/>
    </dgm:pt>
    <dgm:pt modelId="{0ACA8BE6-5991-4C37-A5A5-5B8A3C78832E}" type="pres">
      <dgm:prSet presAssocID="{83669B4D-CF3D-47B4-A8F5-B59350BB4CC2}" presName="spacing" presStyleCnt="0"/>
      <dgm:spPr/>
    </dgm:pt>
    <dgm:pt modelId="{EB02A7A1-96D9-4327-A2B7-3B231F4151D5}" type="pres">
      <dgm:prSet presAssocID="{DFDCAB5D-8192-4A5D-8F05-3C793B9BAB0F}" presName="composite" presStyleCnt="0"/>
      <dgm:spPr/>
    </dgm:pt>
    <dgm:pt modelId="{7C4E0A3B-F4E0-409F-9259-F1EDA3FC13FA}" type="pres">
      <dgm:prSet presAssocID="{DFDCAB5D-8192-4A5D-8F05-3C793B9BAB0F}" presName="imgShp" presStyleLbl="fgImgPlace1" presStyleIdx="4" presStyleCnt="5" custScaleX="177764" custScaleY="177764" custLinFactNeighborX="20047" custLinFactNeighborY="-298"/>
      <dgm:spPr>
        <a:blipFill rotWithShape="1">
          <a:blip xmlns:r="http://schemas.openxmlformats.org/officeDocument/2006/relationships" r:embed="rId5"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l="-16000" r="-16000"/>
          </a:stretch>
        </a:blipFill>
      </dgm:spPr>
    </dgm:pt>
    <dgm:pt modelId="{ABC6842C-A472-4D2B-BC17-9369463BF2E9}" type="pres">
      <dgm:prSet presAssocID="{DFDCAB5D-8192-4A5D-8F05-3C793B9BAB0F}" presName="txShp" presStyleLbl="node1" presStyleIdx="4" presStyleCnt="5" custScaleX="107025" custScaleY="228553" custLinFactNeighborX="14098" custLinFactNeighborY="-65">
        <dgm:presLayoutVars>
          <dgm:bulletEnabled val="1"/>
        </dgm:presLayoutVars>
      </dgm:prSet>
      <dgm:spPr/>
    </dgm:pt>
  </dgm:ptLst>
  <dgm:cxnLst>
    <dgm:cxn modelId="{D0A07504-B98F-454B-9CAB-72820234CF30}" srcId="{D874CDDA-8C10-4440-98DC-67C55CA15DBE}" destId="{339D2414-7995-4D19-ABEF-05177994D061}" srcOrd="3" destOrd="0" parTransId="{F35104D2-2B74-4C8B-B3F5-F733BBB8FE89}" sibTransId="{83669B4D-CF3D-47B4-A8F5-B59350BB4CC2}"/>
    <dgm:cxn modelId="{4226940F-7282-46FD-AB7C-0D2CE8E8FF6F}" srcId="{D874CDDA-8C10-4440-98DC-67C55CA15DBE}" destId="{ED06B8E6-643B-4FEA-9A2B-C2CDC2DBA549}" srcOrd="1" destOrd="0" parTransId="{B493C037-17FD-4A6F-A8DF-8F5065A381F4}" sibTransId="{4E6FC085-05CB-431B-9FD3-8D3CA5D7FC33}"/>
    <dgm:cxn modelId="{03D71325-1C82-48FF-81D2-22D058D0DF4F}" type="presOf" srcId="{DFDCAB5D-8192-4A5D-8F05-3C793B9BAB0F}" destId="{ABC6842C-A472-4D2B-BC17-9369463BF2E9}" srcOrd="0" destOrd="0" presId="urn:microsoft.com/office/officeart/2005/8/layout/vList3"/>
    <dgm:cxn modelId="{1CF16A39-6BE0-43E8-A3F9-8D9F3614ED30}" type="presOf" srcId="{339D2414-7995-4D19-ABEF-05177994D061}" destId="{698ACC1B-85C2-44E0-B830-FAC86142D00B}" srcOrd="0" destOrd="0" presId="urn:microsoft.com/office/officeart/2005/8/layout/vList3"/>
    <dgm:cxn modelId="{32C8263F-95BF-45C7-9B2D-681F04A36FBD}" type="presOf" srcId="{95371292-F35A-403B-9F10-0DA143516664}" destId="{5356BB0F-3160-47A8-8592-5FB7F9DBD8FB}" srcOrd="0" destOrd="0" presId="urn:microsoft.com/office/officeart/2005/8/layout/vList3"/>
    <dgm:cxn modelId="{186F665A-1B21-446D-93FE-CF10B1E0A88C}" srcId="{D874CDDA-8C10-4440-98DC-67C55CA15DBE}" destId="{DD9E451D-2F5E-40F6-9E12-40BE684BF251}" srcOrd="0" destOrd="0" parTransId="{5DA1C34A-D86C-4FB4-8537-CF9E6F3C6012}" sibTransId="{7DDA45C5-D3F4-4D5D-A4FB-DEE6786E9492}"/>
    <dgm:cxn modelId="{2CF6AA7A-1ADA-44FB-A366-63A60B55E113}" srcId="{D874CDDA-8C10-4440-98DC-67C55CA15DBE}" destId="{95371292-F35A-403B-9F10-0DA143516664}" srcOrd="2" destOrd="0" parTransId="{63F7E026-7E53-439C-9130-D5D96C012AF5}" sibTransId="{8623DECA-12F5-4528-BCB5-961245C089D1}"/>
    <dgm:cxn modelId="{6361C488-B16F-46A2-BB96-55B271CB4024}" type="presOf" srcId="{D874CDDA-8C10-4440-98DC-67C55CA15DBE}" destId="{11ADF143-A832-476C-8B2F-269E6FB717BE}" srcOrd="0" destOrd="0" presId="urn:microsoft.com/office/officeart/2005/8/layout/vList3"/>
    <dgm:cxn modelId="{3DC8F48E-F4E7-47A2-AADE-8EB5B600553A}" type="presOf" srcId="{DD9E451D-2F5E-40F6-9E12-40BE684BF251}" destId="{56C7DC40-C553-466F-AA12-276E135211DD}" srcOrd="0" destOrd="0" presId="urn:microsoft.com/office/officeart/2005/8/layout/vList3"/>
    <dgm:cxn modelId="{415015B2-3CC0-4480-9C5D-E68B9254C695}" type="presOf" srcId="{ED06B8E6-643B-4FEA-9A2B-C2CDC2DBA549}" destId="{4348DCB7-C85D-4BE8-991E-D41D300DB3B9}" srcOrd="0" destOrd="0" presId="urn:microsoft.com/office/officeart/2005/8/layout/vList3"/>
    <dgm:cxn modelId="{6C662DF6-FAC0-48AF-A460-AB3339282859}" srcId="{D874CDDA-8C10-4440-98DC-67C55CA15DBE}" destId="{DFDCAB5D-8192-4A5D-8F05-3C793B9BAB0F}" srcOrd="4" destOrd="0" parTransId="{715D6613-CDB6-457A-9C39-95963E21581B}" sibTransId="{12B4199C-3AD1-4844-97E9-7561020515DE}"/>
    <dgm:cxn modelId="{CA1732E5-BACE-4934-ADEE-924768FE6E5C}" type="presParOf" srcId="{11ADF143-A832-476C-8B2F-269E6FB717BE}" destId="{1558F326-4005-4DC8-884E-9A418A46E1AE}" srcOrd="0" destOrd="0" presId="urn:microsoft.com/office/officeart/2005/8/layout/vList3"/>
    <dgm:cxn modelId="{C8038354-6F76-4DE6-B99B-8FFCD58B82AC}" type="presParOf" srcId="{1558F326-4005-4DC8-884E-9A418A46E1AE}" destId="{1754648E-7E95-49E2-8F18-650C4CF87D49}" srcOrd="0" destOrd="0" presId="urn:microsoft.com/office/officeart/2005/8/layout/vList3"/>
    <dgm:cxn modelId="{8D74AF45-B648-4286-A7B3-7C5F553D3A65}" type="presParOf" srcId="{1558F326-4005-4DC8-884E-9A418A46E1AE}" destId="{56C7DC40-C553-466F-AA12-276E135211DD}" srcOrd="1" destOrd="0" presId="urn:microsoft.com/office/officeart/2005/8/layout/vList3"/>
    <dgm:cxn modelId="{2022F230-8BFC-4D64-8A5E-509E8B655D07}" type="presParOf" srcId="{11ADF143-A832-476C-8B2F-269E6FB717BE}" destId="{55F10550-4ACD-44EA-A76D-7738F3E3E136}" srcOrd="1" destOrd="0" presId="urn:microsoft.com/office/officeart/2005/8/layout/vList3"/>
    <dgm:cxn modelId="{27912AC9-9458-497D-940A-E65AC0E2856F}" type="presParOf" srcId="{11ADF143-A832-476C-8B2F-269E6FB717BE}" destId="{9B3F3D4B-EB6D-4567-96F7-B0DD07EBB6C6}" srcOrd="2" destOrd="0" presId="urn:microsoft.com/office/officeart/2005/8/layout/vList3"/>
    <dgm:cxn modelId="{5E9AFC99-A0D3-4446-A133-0DF31116A848}" type="presParOf" srcId="{9B3F3D4B-EB6D-4567-96F7-B0DD07EBB6C6}" destId="{24DFD7B9-9533-46CB-BFB6-50E609DA1F60}" srcOrd="0" destOrd="0" presId="urn:microsoft.com/office/officeart/2005/8/layout/vList3"/>
    <dgm:cxn modelId="{38F863B9-4D53-4FAE-A8CF-98BB48774BDA}" type="presParOf" srcId="{9B3F3D4B-EB6D-4567-96F7-B0DD07EBB6C6}" destId="{4348DCB7-C85D-4BE8-991E-D41D300DB3B9}" srcOrd="1" destOrd="0" presId="urn:microsoft.com/office/officeart/2005/8/layout/vList3"/>
    <dgm:cxn modelId="{496E15A9-69F4-42A2-B0BD-C26389707465}" type="presParOf" srcId="{11ADF143-A832-476C-8B2F-269E6FB717BE}" destId="{2F22F6F0-7E60-4C79-B342-D1DC8803897F}" srcOrd="3" destOrd="0" presId="urn:microsoft.com/office/officeart/2005/8/layout/vList3"/>
    <dgm:cxn modelId="{FE09E938-C02F-4BE8-80EB-13CC5BF97A1C}" type="presParOf" srcId="{11ADF143-A832-476C-8B2F-269E6FB717BE}" destId="{4BB0B0DC-B610-4FE0-AC25-FC65B8550523}" srcOrd="4" destOrd="0" presId="urn:microsoft.com/office/officeart/2005/8/layout/vList3"/>
    <dgm:cxn modelId="{F10CDBD0-E898-4B19-96D1-038581F31341}" type="presParOf" srcId="{4BB0B0DC-B610-4FE0-AC25-FC65B8550523}" destId="{B0566A8D-13B9-442F-942F-711FEC5CD26E}" srcOrd="0" destOrd="0" presId="urn:microsoft.com/office/officeart/2005/8/layout/vList3"/>
    <dgm:cxn modelId="{9057EA8C-125D-46A0-A7DA-38F43494A60C}" type="presParOf" srcId="{4BB0B0DC-B610-4FE0-AC25-FC65B8550523}" destId="{5356BB0F-3160-47A8-8592-5FB7F9DBD8FB}" srcOrd="1" destOrd="0" presId="urn:microsoft.com/office/officeart/2005/8/layout/vList3"/>
    <dgm:cxn modelId="{B52F3DF7-51B4-4DAA-8EA5-CDDC092D2445}" type="presParOf" srcId="{11ADF143-A832-476C-8B2F-269E6FB717BE}" destId="{7B0C2BB7-67AF-4808-A6A8-CAEEFF2DAC5A}" srcOrd="5" destOrd="0" presId="urn:microsoft.com/office/officeart/2005/8/layout/vList3"/>
    <dgm:cxn modelId="{887FEB54-716B-4B0B-A012-E9DEE1CB0F4A}" type="presParOf" srcId="{11ADF143-A832-476C-8B2F-269E6FB717BE}" destId="{17F4D02F-28DB-4CA4-831D-6BCC064D2383}" srcOrd="6" destOrd="0" presId="urn:microsoft.com/office/officeart/2005/8/layout/vList3"/>
    <dgm:cxn modelId="{25CD6713-F0FA-441B-B967-83F11184702A}" type="presParOf" srcId="{17F4D02F-28DB-4CA4-831D-6BCC064D2383}" destId="{3F5B8AE1-A441-4FA4-B675-BAEA50C40441}" srcOrd="0" destOrd="0" presId="urn:microsoft.com/office/officeart/2005/8/layout/vList3"/>
    <dgm:cxn modelId="{5B17B37E-A4A9-469E-8550-0F7A6F77A56B}" type="presParOf" srcId="{17F4D02F-28DB-4CA4-831D-6BCC064D2383}" destId="{698ACC1B-85C2-44E0-B830-FAC86142D00B}" srcOrd="1" destOrd="0" presId="urn:microsoft.com/office/officeart/2005/8/layout/vList3"/>
    <dgm:cxn modelId="{5928B322-754B-4F50-A380-FFE79EFD62BB}" type="presParOf" srcId="{11ADF143-A832-476C-8B2F-269E6FB717BE}" destId="{0ACA8BE6-5991-4C37-A5A5-5B8A3C78832E}" srcOrd="7" destOrd="0" presId="urn:microsoft.com/office/officeart/2005/8/layout/vList3"/>
    <dgm:cxn modelId="{CB22B38B-A207-45E0-9E1A-4488186670F4}" type="presParOf" srcId="{11ADF143-A832-476C-8B2F-269E6FB717BE}" destId="{EB02A7A1-96D9-4327-A2B7-3B231F4151D5}" srcOrd="8" destOrd="0" presId="urn:microsoft.com/office/officeart/2005/8/layout/vList3"/>
    <dgm:cxn modelId="{1D6E5D21-3680-4513-AD10-5EB1EFC0D4FA}" type="presParOf" srcId="{EB02A7A1-96D9-4327-A2B7-3B231F4151D5}" destId="{7C4E0A3B-F4E0-409F-9259-F1EDA3FC13FA}" srcOrd="0" destOrd="0" presId="urn:microsoft.com/office/officeart/2005/8/layout/vList3"/>
    <dgm:cxn modelId="{74B70A0A-657E-4609-98F8-23AF336EE0C5}" type="presParOf" srcId="{EB02A7A1-96D9-4327-A2B7-3B231F4151D5}" destId="{ABC6842C-A472-4D2B-BC17-9369463BF2E9}"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954818-5EE6-D14A-AEA5-B999C2456CB7}">
      <dsp:nvSpPr>
        <dsp:cNvPr id="0" name=""/>
        <dsp:cNvSpPr/>
      </dsp:nvSpPr>
      <dsp:spPr>
        <a:xfrm>
          <a:off x="2466537" y="1844"/>
          <a:ext cx="1493730" cy="970924"/>
        </a:xfrm>
        <a:prstGeom prst="roundRect">
          <a:avLst/>
        </a:prstGeom>
        <a:solidFill>
          <a:schemeClr val="accent1">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Segoe UI" panose="020B0502040204020203" pitchFamily="34" charset="0"/>
              <a:ea typeface="Segoe UI" panose="020B0502040204020203" pitchFamily="34" charset="0"/>
              <a:cs typeface="Segoe UI" panose="020B0502040204020203" pitchFamily="34" charset="0"/>
            </a:rPr>
            <a:t>Objectives, metrics and dimensions</a:t>
          </a:r>
        </a:p>
      </dsp:txBody>
      <dsp:txXfrm>
        <a:off x="2513934" y="49241"/>
        <a:ext cx="1398936" cy="876130"/>
      </dsp:txXfrm>
    </dsp:sp>
    <dsp:sp modelId="{A2238B59-AEBE-D342-99B2-34BA381DE837}">
      <dsp:nvSpPr>
        <dsp:cNvPr id="0" name=""/>
        <dsp:cNvSpPr/>
      </dsp:nvSpPr>
      <dsp:spPr>
        <a:xfrm>
          <a:off x="1271670" y="487306"/>
          <a:ext cx="3883465" cy="3883465"/>
        </a:xfrm>
        <a:custGeom>
          <a:avLst/>
          <a:gdLst/>
          <a:ahLst/>
          <a:cxnLst/>
          <a:rect l="0" t="0" r="0" b="0"/>
          <a:pathLst>
            <a:path>
              <a:moveTo>
                <a:pt x="2889178" y="246836"/>
              </a:moveTo>
              <a:arcTo wR="1941732" hR="1941732" stAng="17952310" swAng="1213325"/>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DBA83CE-4C6F-E44E-8D03-096D823DE8C2}">
      <dsp:nvSpPr>
        <dsp:cNvPr id="0" name=""/>
        <dsp:cNvSpPr/>
      </dsp:nvSpPr>
      <dsp:spPr>
        <a:xfrm>
          <a:off x="4313235" y="1343548"/>
          <a:ext cx="1493730" cy="970924"/>
        </a:xfrm>
        <a:prstGeom prst="roundRect">
          <a:avLst/>
        </a:prstGeom>
        <a:solidFill>
          <a:schemeClr val="accent1">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Segoe UI" panose="020B0502040204020203" pitchFamily="34" charset="0"/>
              <a:ea typeface="Segoe UI" panose="020B0502040204020203" pitchFamily="34" charset="0"/>
              <a:cs typeface="Segoe UI" panose="020B0502040204020203" pitchFamily="34" charset="0"/>
            </a:rPr>
            <a:t>Data Elements: Metrics &amp; Dimensions</a:t>
          </a:r>
        </a:p>
      </dsp:txBody>
      <dsp:txXfrm>
        <a:off x="4360632" y="1390945"/>
        <a:ext cx="1398936" cy="876130"/>
      </dsp:txXfrm>
    </dsp:sp>
    <dsp:sp modelId="{E47DCAC5-A604-C948-BEA4-3B25AF1F7E55}">
      <dsp:nvSpPr>
        <dsp:cNvPr id="0" name=""/>
        <dsp:cNvSpPr/>
      </dsp:nvSpPr>
      <dsp:spPr>
        <a:xfrm>
          <a:off x="1298476" y="31674"/>
          <a:ext cx="3883465" cy="3883465"/>
        </a:xfrm>
        <a:custGeom>
          <a:avLst/>
          <a:gdLst/>
          <a:ahLst/>
          <a:cxnLst/>
          <a:rect l="0" t="0" r="0" b="0"/>
          <a:pathLst>
            <a:path>
              <a:moveTo>
                <a:pt x="3808298" y="2476763"/>
              </a:moveTo>
              <a:arcTo wR="1941732" hR="1941732" stAng="959662" swAng="107793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E27C73F-2A15-8644-87F2-55D11F7A985E}">
      <dsp:nvSpPr>
        <dsp:cNvPr id="0" name=""/>
        <dsp:cNvSpPr/>
      </dsp:nvSpPr>
      <dsp:spPr>
        <a:xfrm>
          <a:off x="3607872" y="3217314"/>
          <a:ext cx="1493730" cy="970924"/>
        </a:xfrm>
        <a:prstGeom prst="roundRect">
          <a:avLst/>
        </a:prstGeom>
        <a:solidFill>
          <a:schemeClr val="accent1">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Segoe UI" panose="020B0502040204020203" pitchFamily="34" charset="0"/>
              <a:ea typeface="Segoe UI" panose="020B0502040204020203" pitchFamily="34" charset="0"/>
              <a:cs typeface="Segoe UI" panose="020B0502040204020203" pitchFamily="34" charset="0"/>
            </a:rPr>
            <a:t>Layout</a:t>
          </a:r>
        </a:p>
      </dsp:txBody>
      <dsp:txXfrm>
        <a:off x="3655269" y="3264711"/>
        <a:ext cx="1398936" cy="876130"/>
      </dsp:txXfrm>
    </dsp:sp>
    <dsp:sp modelId="{E44DC34C-0B41-0E46-B5EE-C54947C24391}">
      <dsp:nvSpPr>
        <dsp:cNvPr id="0" name=""/>
        <dsp:cNvSpPr/>
      </dsp:nvSpPr>
      <dsp:spPr>
        <a:xfrm>
          <a:off x="1271670" y="250230"/>
          <a:ext cx="3883465" cy="3883465"/>
        </a:xfrm>
        <a:custGeom>
          <a:avLst/>
          <a:gdLst/>
          <a:ahLst/>
          <a:cxnLst/>
          <a:rect l="0" t="0" r="0" b="0"/>
          <a:pathLst>
            <a:path>
              <a:moveTo>
                <a:pt x="2180573" y="3868720"/>
              </a:moveTo>
              <a:arcTo wR="1941732" hR="1941732" stAng="4976070" swAng="84785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14F0255-09B5-A048-92EF-6E1CF924ABBC}">
      <dsp:nvSpPr>
        <dsp:cNvPr id="0" name=""/>
        <dsp:cNvSpPr/>
      </dsp:nvSpPr>
      <dsp:spPr>
        <a:xfrm>
          <a:off x="1325202" y="3217314"/>
          <a:ext cx="1493730" cy="970924"/>
        </a:xfrm>
        <a:prstGeom prst="roundRect">
          <a:avLst/>
        </a:prstGeom>
        <a:solidFill>
          <a:schemeClr val="accent1">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Segoe UI" panose="020B0502040204020203" pitchFamily="34" charset="0"/>
              <a:ea typeface="Segoe UI" panose="020B0502040204020203" pitchFamily="34" charset="0"/>
              <a:cs typeface="Segoe UI" panose="020B0502040204020203" pitchFamily="34" charset="0"/>
            </a:rPr>
            <a:t>Hierarchy, Drill Paths, prompts</a:t>
          </a:r>
        </a:p>
      </dsp:txBody>
      <dsp:txXfrm>
        <a:off x="1372599" y="3264711"/>
        <a:ext cx="1398936" cy="876130"/>
      </dsp:txXfrm>
    </dsp:sp>
    <dsp:sp modelId="{A73E5A8A-29A0-D943-B0CB-E91103F6FF2F}">
      <dsp:nvSpPr>
        <dsp:cNvPr id="0" name=""/>
        <dsp:cNvSpPr/>
      </dsp:nvSpPr>
      <dsp:spPr>
        <a:xfrm>
          <a:off x="1244864" y="31674"/>
          <a:ext cx="3883465" cy="3883465"/>
        </a:xfrm>
        <a:custGeom>
          <a:avLst/>
          <a:gdLst/>
          <a:ahLst/>
          <a:cxnLst/>
          <a:rect l="0" t="0" r="0" b="0"/>
          <a:pathLst>
            <a:path>
              <a:moveTo>
                <a:pt x="331205" y="3026411"/>
              </a:moveTo>
              <a:arcTo wR="1941732" hR="1941732" stAng="8762400" swAng="107793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3359F84-C1FC-FD40-8735-FDD037A26BEB}">
      <dsp:nvSpPr>
        <dsp:cNvPr id="0" name=""/>
        <dsp:cNvSpPr/>
      </dsp:nvSpPr>
      <dsp:spPr>
        <a:xfrm>
          <a:off x="619840" y="1343548"/>
          <a:ext cx="1493730" cy="970924"/>
        </a:xfrm>
        <a:prstGeom prst="roundRect">
          <a:avLst/>
        </a:prstGeom>
        <a:solidFill>
          <a:schemeClr val="accent1">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Segoe UI" panose="020B0502040204020203" pitchFamily="34" charset="0"/>
              <a:ea typeface="Segoe UI" panose="020B0502040204020203" pitchFamily="34" charset="0"/>
              <a:cs typeface="Segoe UI" panose="020B0502040204020203" pitchFamily="34" charset="0"/>
            </a:rPr>
            <a:t>Formatting</a:t>
          </a:r>
        </a:p>
      </dsp:txBody>
      <dsp:txXfrm>
        <a:off x="667237" y="1390945"/>
        <a:ext cx="1398936" cy="876130"/>
      </dsp:txXfrm>
    </dsp:sp>
    <dsp:sp modelId="{E7686A1D-4A94-8945-8A90-DA7C52D0CE19}">
      <dsp:nvSpPr>
        <dsp:cNvPr id="0" name=""/>
        <dsp:cNvSpPr/>
      </dsp:nvSpPr>
      <dsp:spPr>
        <a:xfrm>
          <a:off x="1271670" y="487306"/>
          <a:ext cx="3883465" cy="3883465"/>
        </a:xfrm>
        <a:custGeom>
          <a:avLst/>
          <a:gdLst/>
          <a:ahLst/>
          <a:cxnLst/>
          <a:rect l="0" t="0" r="0" b="0"/>
          <a:pathLst>
            <a:path>
              <a:moveTo>
                <a:pt x="466829" y="678804"/>
              </a:moveTo>
              <a:arcTo wR="1941732" hR="1941732" stAng="13234365" swAng="1213325"/>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C2ACC0-5DFB-46FC-8653-61DC8675D427}">
      <dsp:nvSpPr>
        <dsp:cNvPr id="0" name=""/>
        <dsp:cNvSpPr/>
      </dsp:nvSpPr>
      <dsp:spPr>
        <a:xfrm>
          <a:off x="-6274274" y="-959803"/>
          <a:ext cx="7468462" cy="7468462"/>
        </a:xfrm>
        <a:prstGeom prst="blockArc">
          <a:avLst>
            <a:gd name="adj1" fmla="val 18900000"/>
            <a:gd name="adj2" fmla="val 2700000"/>
            <a:gd name="adj3" fmla="val 28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FF55E5-8CB5-4D38-8163-CEBA6A1B5FD4}">
      <dsp:nvSpPr>
        <dsp:cNvPr id="0" name=""/>
        <dsp:cNvSpPr/>
      </dsp:nvSpPr>
      <dsp:spPr>
        <a:xfrm>
          <a:off x="768117" y="554885"/>
          <a:ext cx="4712075" cy="1109771"/>
        </a:xfrm>
        <a:prstGeom prst="rect">
          <a:avLst/>
        </a:prstGeom>
        <a:solidFill>
          <a:srgbClr val="3663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881" tIns="30480" rIns="30480" bIns="30480" numCol="1" spcCol="1270" anchor="ctr" anchorCtr="0">
          <a:noAutofit/>
        </a:bodyPr>
        <a:lstStyle/>
        <a:p>
          <a:pPr marL="0" lvl="0" indent="0" algn="l" defTabSz="533400">
            <a:lnSpc>
              <a:spcPct val="90000"/>
            </a:lnSpc>
            <a:spcBef>
              <a:spcPct val="0"/>
            </a:spcBef>
            <a:spcAft>
              <a:spcPct val="35000"/>
            </a:spcAft>
            <a:buNone/>
          </a:pPr>
          <a:r>
            <a:rPr lang="en-IN" sz="1200" kern="1200" dirty="0">
              <a:solidFill>
                <a:schemeClr val="bg1"/>
              </a:solidFill>
              <a:latin typeface="Arial" panose="020B0604020202020204" pitchFamily="34" charset="0"/>
              <a:cs typeface="Arial" panose="020B0604020202020204" pitchFamily="34" charset="0"/>
            </a:rPr>
            <a:t>One Stop Solution to understand complete campaign performance</a:t>
          </a:r>
        </a:p>
        <a:p>
          <a:pPr marL="0" lvl="0" indent="0" algn="l" defTabSz="533400">
            <a:lnSpc>
              <a:spcPct val="90000"/>
            </a:lnSpc>
            <a:spcBef>
              <a:spcPct val="0"/>
            </a:spcBef>
            <a:spcAft>
              <a:spcPct val="35000"/>
            </a:spcAft>
            <a:buNone/>
          </a:pPr>
          <a:r>
            <a:rPr lang="en-IN" sz="1200" kern="1200" dirty="0">
              <a:solidFill>
                <a:schemeClr val="bg1"/>
              </a:solidFill>
              <a:latin typeface="Arial" panose="020B0604020202020204" pitchFamily="34" charset="0"/>
              <a:cs typeface="Arial" panose="020B0604020202020204" pitchFamily="34" charset="0"/>
            </a:rPr>
            <a:t>Compare performance to prior campaigns and benchmarks</a:t>
          </a:r>
        </a:p>
      </dsp:txBody>
      <dsp:txXfrm>
        <a:off x="768117" y="554885"/>
        <a:ext cx="4712075" cy="1109771"/>
      </dsp:txXfrm>
    </dsp:sp>
    <dsp:sp modelId="{65BB3BAF-4FA4-4E18-9BAD-4EC2042C2938}">
      <dsp:nvSpPr>
        <dsp:cNvPr id="0" name=""/>
        <dsp:cNvSpPr/>
      </dsp:nvSpPr>
      <dsp:spPr>
        <a:xfrm>
          <a:off x="263323" y="619606"/>
          <a:ext cx="1009586" cy="980330"/>
        </a:xfrm>
        <a:prstGeom prst="ellipse">
          <a:avLst/>
        </a:prstGeom>
        <a:solidFill>
          <a:schemeClr val="bg1"/>
        </a:solidFill>
        <a:ln w="12700" cap="flat" cmpd="sng" algn="ctr">
          <a:solidFill>
            <a:srgbClr val="366390"/>
          </a:solidFill>
          <a:prstDash val="solid"/>
          <a:miter lim="800000"/>
        </a:ln>
        <a:effectLst/>
      </dsp:spPr>
      <dsp:style>
        <a:lnRef idx="2">
          <a:scrgbClr r="0" g="0" b="0"/>
        </a:lnRef>
        <a:fillRef idx="1">
          <a:scrgbClr r="0" g="0" b="0"/>
        </a:fillRef>
        <a:effectRef idx="0">
          <a:scrgbClr r="0" g="0" b="0"/>
        </a:effectRef>
        <a:fontRef idx="minor"/>
      </dsp:style>
    </dsp:sp>
    <dsp:sp modelId="{3CD3210C-915A-49B8-9873-4753F77B32F1}">
      <dsp:nvSpPr>
        <dsp:cNvPr id="0" name=""/>
        <dsp:cNvSpPr/>
      </dsp:nvSpPr>
      <dsp:spPr>
        <a:xfrm>
          <a:off x="1171518" y="2219542"/>
          <a:ext cx="4308673" cy="1109771"/>
        </a:xfrm>
        <a:prstGeom prst="rect">
          <a:avLst/>
        </a:prstGeom>
        <a:solidFill>
          <a:srgbClr val="092B5B"/>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881" tIns="30480" rIns="30480" bIns="30480" numCol="1" spcCol="1270" anchor="ctr" anchorCtr="0">
          <a:noAutofit/>
        </a:bodyPr>
        <a:lstStyle/>
        <a:p>
          <a:pPr marL="0" lvl="0" indent="0" algn="l" defTabSz="533400">
            <a:lnSpc>
              <a:spcPct val="90000"/>
            </a:lnSpc>
            <a:spcBef>
              <a:spcPct val="0"/>
            </a:spcBef>
            <a:spcAft>
              <a:spcPct val="35000"/>
            </a:spcAft>
            <a:buNone/>
          </a:pPr>
          <a:r>
            <a:rPr lang="en-IN" sz="1200" kern="1200" dirty="0">
              <a:solidFill>
                <a:schemeClr val="bg1"/>
              </a:solidFill>
              <a:latin typeface="Arial" panose="020B0604020202020204" pitchFamily="34" charset="0"/>
              <a:cs typeface="Arial" panose="020B0604020202020204" pitchFamily="34" charset="0"/>
            </a:rPr>
            <a:t>Understand performance of specific channel in real time across various dimensions</a:t>
          </a:r>
        </a:p>
        <a:p>
          <a:pPr marL="0" lvl="0" indent="0" algn="l" defTabSz="533400">
            <a:lnSpc>
              <a:spcPct val="90000"/>
            </a:lnSpc>
            <a:spcBef>
              <a:spcPct val="0"/>
            </a:spcBef>
            <a:spcAft>
              <a:spcPct val="35000"/>
            </a:spcAft>
            <a:buNone/>
          </a:pPr>
          <a:r>
            <a:rPr lang="en-IN" sz="1200" kern="1200" dirty="0">
              <a:solidFill>
                <a:schemeClr val="bg1"/>
              </a:solidFill>
              <a:latin typeface="Arial" panose="020B0604020202020204" pitchFamily="34" charset="0"/>
              <a:cs typeface="Arial" panose="020B0604020202020204" pitchFamily="34" charset="0"/>
            </a:rPr>
            <a:t>Closer coordination with ad agency as dashboard can be leveraged to optimize flighting</a:t>
          </a:r>
        </a:p>
      </dsp:txBody>
      <dsp:txXfrm>
        <a:off x="1171518" y="2219542"/>
        <a:ext cx="4308673" cy="1109771"/>
      </dsp:txXfrm>
    </dsp:sp>
    <dsp:sp modelId="{AA1F66F5-2E51-4F70-804C-3FD0447946A3}">
      <dsp:nvSpPr>
        <dsp:cNvPr id="0" name=""/>
        <dsp:cNvSpPr/>
      </dsp:nvSpPr>
      <dsp:spPr>
        <a:xfrm>
          <a:off x="666725" y="2284262"/>
          <a:ext cx="1009586" cy="980330"/>
        </a:xfrm>
        <a:prstGeom prst="ellipse">
          <a:avLst/>
        </a:prstGeom>
        <a:solidFill>
          <a:schemeClr val="bg1"/>
        </a:solidFill>
        <a:ln w="12700" cap="flat" cmpd="sng" algn="ctr">
          <a:solidFill>
            <a:srgbClr val="092B5B"/>
          </a:solidFill>
          <a:prstDash val="solid"/>
          <a:miter lim="800000"/>
        </a:ln>
        <a:effectLst/>
      </dsp:spPr>
      <dsp:style>
        <a:lnRef idx="2">
          <a:scrgbClr r="0" g="0" b="0"/>
        </a:lnRef>
        <a:fillRef idx="1">
          <a:scrgbClr r="0" g="0" b="0"/>
        </a:fillRef>
        <a:effectRef idx="0">
          <a:scrgbClr r="0" g="0" b="0"/>
        </a:effectRef>
        <a:fontRef idx="minor"/>
      </dsp:style>
    </dsp:sp>
    <dsp:sp modelId="{651640AD-10D3-4419-BFDB-C91FC35CA90C}">
      <dsp:nvSpPr>
        <dsp:cNvPr id="0" name=""/>
        <dsp:cNvSpPr/>
      </dsp:nvSpPr>
      <dsp:spPr>
        <a:xfrm>
          <a:off x="768117" y="3884199"/>
          <a:ext cx="4712075" cy="1109771"/>
        </a:xfrm>
        <a:prstGeom prst="rect">
          <a:avLst/>
        </a:prstGeom>
        <a:solidFill>
          <a:srgbClr val="137B8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88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latin typeface="Arial" panose="020B0604020202020204" pitchFamily="34" charset="0"/>
              <a:cs typeface="Arial" panose="020B0604020202020204" pitchFamily="34" charset="0"/>
            </a:rPr>
            <a:t>Flexibility of Power BI Dashboards enables marketing team to provide custom views for specific campaigns</a:t>
          </a:r>
        </a:p>
        <a:p>
          <a:pPr marL="0" lvl="0" indent="0" algn="l" defTabSz="533400">
            <a:lnSpc>
              <a:spcPct val="90000"/>
            </a:lnSpc>
            <a:spcBef>
              <a:spcPct val="0"/>
            </a:spcBef>
            <a:spcAft>
              <a:spcPct val="35000"/>
            </a:spcAft>
            <a:buNone/>
          </a:pPr>
          <a:r>
            <a:rPr lang="en-US" sz="1200" kern="1200" dirty="0">
              <a:solidFill>
                <a:schemeClr val="bg1"/>
              </a:solidFill>
              <a:latin typeface="Arial" panose="020B0604020202020204" pitchFamily="34" charset="0"/>
              <a:cs typeface="Arial" panose="020B0604020202020204" pitchFamily="34" charset="0"/>
            </a:rPr>
            <a:t>Automated solution provides bandwidth for deeper dive on key issues</a:t>
          </a:r>
        </a:p>
      </dsp:txBody>
      <dsp:txXfrm>
        <a:off x="768117" y="3884199"/>
        <a:ext cx="4712075" cy="1109771"/>
      </dsp:txXfrm>
    </dsp:sp>
    <dsp:sp modelId="{DDCECE23-39AA-4E2D-8A1D-D24BD61C7904}">
      <dsp:nvSpPr>
        <dsp:cNvPr id="0" name=""/>
        <dsp:cNvSpPr/>
      </dsp:nvSpPr>
      <dsp:spPr>
        <a:xfrm>
          <a:off x="263323" y="3948919"/>
          <a:ext cx="1009586" cy="980330"/>
        </a:xfrm>
        <a:prstGeom prst="ellipse">
          <a:avLst/>
        </a:prstGeom>
        <a:solidFill>
          <a:schemeClr val="bg1"/>
        </a:solidFill>
        <a:ln w="12700" cap="flat" cmpd="sng" algn="ctr">
          <a:solidFill>
            <a:srgbClr val="137B82"/>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C7DC40-C553-466F-AA12-276E135211DD}">
      <dsp:nvSpPr>
        <dsp:cNvPr id="0" name=""/>
        <dsp:cNvSpPr/>
      </dsp:nvSpPr>
      <dsp:spPr>
        <a:xfrm rot="10800000">
          <a:off x="1754752" y="16709"/>
          <a:ext cx="4835515" cy="822958"/>
        </a:xfrm>
        <a:prstGeom prst="homePlate">
          <a:avLst/>
        </a:prstGeom>
        <a:solidFill>
          <a:srgbClr val="36639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82" tIns="45720" rIns="85344" bIns="45720" numCol="1" spcCol="1270" anchor="ctr" anchorCtr="0">
          <a:noAutofit/>
        </a:bodyPr>
        <a:lstStyle/>
        <a:p>
          <a:pPr marL="0" lvl="0" indent="0" algn="r" defTabSz="533400">
            <a:lnSpc>
              <a:spcPct val="90000"/>
            </a:lnSpc>
            <a:spcBef>
              <a:spcPct val="0"/>
            </a:spcBef>
            <a:spcAft>
              <a:spcPct val="35000"/>
            </a:spcAft>
            <a:buFont typeface="Arial" panose="020B0604020202020204" pitchFamily="34" charset="0"/>
            <a:buNone/>
          </a:pPr>
          <a:r>
            <a:rPr lang="en-US" sz="1200" b="1" kern="1200" dirty="0">
              <a:latin typeface="Arial" panose="020B0604020202020204" pitchFamily="34" charset="0"/>
              <a:ea typeface="Segoe UI" panose="020B0502040204020203" pitchFamily="34" charset="0"/>
              <a:cs typeface="Arial" panose="020B0604020202020204" pitchFamily="34" charset="0"/>
            </a:rPr>
            <a:t>Visuals -</a:t>
          </a:r>
          <a:r>
            <a:rPr lang="en-US" sz="1200" kern="1200" dirty="0">
              <a:latin typeface="Arial" panose="020B0604020202020204" pitchFamily="34" charset="0"/>
              <a:ea typeface="Segoe UI" panose="020B0502040204020203" pitchFamily="34" charset="0"/>
              <a:cs typeface="Arial" panose="020B0604020202020204" pitchFamily="34" charset="0"/>
            </a:rPr>
            <a:t> extensive range of Interactive and custom visuals charts</a:t>
          </a:r>
          <a:endParaRPr lang="en-IN" sz="1200" kern="1200" dirty="0">
            <a:latin typeface="Arial" panose="020B0604020202020204" pitchFamily="34" charset="0"/>
            <a:ea typeface="Segoe UI" panose="020B0502040204020203" pitchFamily="34" charset="0"/>
            <a:cs typeface="Arial" panose="020B0604020202020204" pitchFamily="34" charset="0"/>
          </a:endParaRPr>
        </a:p>
      </dsp:txBody>
      <dsp:txXfrm rot="10800000">
        <a:off x="1960491" y="16709"/>
        <a:ext cx="4629776" cy="822958"/>
      </dsp:txXfrm>
    </dsp:sp>
    <dsp:sp modelId="{1754648E-7E95-49E2-8F18-650C4CF87D49}">
      <dsp:nvSpPr>
        <dsp:cNvPr id="0" name=""/>
        <dsp:cNvSpPr/>
      </dsp:nvSpPr>
      <dsp:spPr>
        <a:xfrm>
          <a:off x="995574" y="90537"/>
          <a:ext cx="640081" cy="64008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2000" r="-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48DCB7-C85D-4BE8-991E-D41D300DB3B9}">
      <dsp:nvSpPr>
        <dsp:cNvPr id="0" name=""/>
        <dsp:cNvSpPr/>
      </dsp:nvSpPr>
      <dsp:spPr>
        <a:xfrm rot="10800000">
          <a:off x="1735752" y="930380"/>
          <a:ext cx="4858900" cy="822958"/>
        </a:xfrm>
        <a:prstGeom prst="homePlate">
          <a:avLst/>
        </a:prstGeom>
        <a:solidFill>
          <a:srgbClr val="137B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82" tIns="45720" rIns="85344" bIns="45720" numCol="1" spcCol="1270" anchor="ctr" anchorCtr="0">
          <a:noAutofit/>
        </a:bodyPr>
        <a:lstStyle/>
        <a:p>
          <a:pPr marL="0" lvl="0" indent="0" algn="r" defTabSz="533400">
            <a:lnSpc>
              <a:spcPct val="90000"/>
            </a:lnSpc>
            <a:spcBef>
              <a:spcPct val="0"/>
            </a:spcBef>
            <a:spcAft>
              <a:spcPct val="35000"/>
            </a:spcAft>
            <a:buFont typeface="Arial" panose="020B0604020202020204" pitchFamily="34" charset="0"/>
            <a:buNone/>
          </a:pPr>
          <a:r>
            <a:rPr lang="en-IN" sz="1200" b="1" i="0" kern="1200" dirty="0">
              <a:latin typeface="Arial" panose="020B0604020202020204" pitchFamily="34" charset="0"/>
              <a:ea typeface="Segoe UI" panose="020B0502040204020203" pitchFamily="34" charset="0"/>
              <a:cs typeface="Arial" panose="020B0604020202020204" pitchFamily="34" charset="0"/>
            </a:rPr>
            <a:t>Extensive Database connectivity</a:t>
          </a:r>
          <a:r>
            <a:rPr lang="en-US" sz="1200" kern="1200" dirty="0">
              <a:latin typeface="Arial" panose="020B0604020202020204" pitchFamily="34" charset="0"/>
              <a:ea typeface="Segoe UI" panose="020B0502040204020203" pitchFamily="34" charset="0"/>
              <a:cs typeface="Arial" panose="020B0604020202020204" pitchFamily="34" charset="0"/>
            </a:rPr>
            <a:t>  - Excel, SQL Server, Azure, </a:t>
          </a:r>
          <a:r>
            <a:rPr lang="en-IN" sz="1200" b="0" i="0" kern="1200" dirty="0">
              <a:latin typeface="Arial" panose="020B0604020202020204" pitchFamily="34" charset="0"/>
              <a:ea typeface="Segoe UI" panose="020B0502040204020203" pitchFamily="34" charset="0"/>
              <a:cs typeface="Arial" panose="020B0604020202020204" pitchFamily="34" charset="0"/>
            </a:rPr>
            <a:t>GitHub, Google Analytics, Oracle, PostgreSQL, Salesforce, Teradata, etc and integration with modelling platforms like R</a:t>
          </a:r>
          <a:endParaRPr lang="en-IN" sz="1200" kern="1200" dirty="0">
            <a:latin typeface="Arial" panose="020B0604020202020204" pitchFamily="34" charset="0"/>
            <a:ea typeface="Segoe UI" panose="020B0502040204020203" pitchFamily="34" charset="0"/>
            <a:cs typeface="Arial" panose="020B0604020202020204" pitchFamily="34" charset="0"/>
          </a:endParaRPr>
        </a:p>
      </dsp:txBody>
      <dsp:txXfrm rot="10800000">
        <a:off x="1941491" y="930380"/>
        <a:ext cx="4653161" cy="822958"/>
      </dsp:txXfrm>
    </dsp:sp>
    <dsp:sp modelId="{24DFD7B9-9533-46CB-BFB6-50E609DA1F60}">
      <dsp:nvSpPr>
        <dsp:cNvPr id="0" name=""/>
        <dsp:cNvSpPr/>
      </dsp:nvSpPr>
      <dsp:spPr>
        <a:xfrm>
          <a:off x="972851" y="1043485"/>
          <a:ext cx="640081" cy="640081"/>
        </a:xfrm>
        <a:prstGeom prst="ellipse">
          <a:avLst/>
        </a:prstGeom>
        <a:blipFill dpi="0" rotWithShape="1">
          <a:blip xmlns:r="http://schemas.openxmlformats.org/officeDocument/2006/relationships" r:embed="rId2"/>
          <a:srcRect/>
          <a:stretch>
            <a:fillRect l="18652" r="7237" b="1334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56BB0F-3160-47A8-8592-5FB7F9DBD8FB}">
      <dsp:nvSpPr>
        <dsp:cNvPr id="0" name=""/>
        <dsp:cNvSpPr/>
      </dsp:nvSpPr>
      <dsp:spPr>
        <a:xfrm rot="10800000">
          <a:off x="1770590" y="1860824"/>
          <a:ext cx="4812450" cy="822958"/>
        </a:xfrm>
        <a:prstGeom prst="homePlate">
          <a:avLst/>
        </a:prstGeom>
        <a:solidFill>
          <a:srgbClr val="1AA4A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82" tIns="45720" rIns="85344" bIns="45720" numCol="1" spcCol="1270" anchor="ctr" anchorCtr="0">
          <a:noAutofit/>
        </a:bodyPr>
        <a:lstStyle/>
        <a:p>
          <a:pPr marL="0" lvl="0" indent="0" algn="r" defTabSz="533400">
            <a:lnSpc>
              <a:spcPct val="90000"/>
            </a:lnSpc>
            <a:spcBef>
              <a:spcPct val="0"/>
            </a:spcBef>
            <a:spcAft>
              <a:spcPct val="35000"/>
            </a:spcAft>
            <a:buFont typeface="Arial" panose="020B0604020202020204" pitchFamily="34" charset="0"/>
            <a:buNone/>
          </a:pPr>
          <a:r>
            <a:rPr lang="en-US" sz="1200" b="1" kern="1200" dirty="0">
              <a:latin typeface="Arial" panose="020B0604020202020204" pitchFamily="34" charset="0"/>
              <a:ea typeface="Segoe UI" panose="020B0502040204020203" pitchFamily="34" charset="0"/>
              <a:cs typeface="Arial" panose="020B0604020202020204" pitchFamily="34" charset="0"/>
            </a:rPr>
            <a:t>Democratization of Reports, Sharing &amp; Security  </a:t>
          </a:r>
          <a:r>
            <a:rPr lang="en-US" sz="1200" kern="1200" dirty="0">
              <a:latin typeface="Arial" panose="020B0604020202020204" pitchFamily="34" charset="0"/>
              <a:ea typeface="Segoe UI" panose="020B0502040204020203" pitchFamily="34" charset="0"/>
              <a:cs typeface="Arial" panose="020B0604020202020204" pitchFamily="34" charset="0"/>
            </a:rPr>
            <a:t>makes it easy to use on all platforms and maintain data Security</a:t>
          </a:r>
        </a:p>
        <a:p>
          <a:pPr marL="0" lvl="0" indent="0" algn="r" defTabSz="533400">
            <a:lnSpc>
              <a:spcPct val="90000"/>
            </a:lnSpc>
            <a:spcBef>
              <a:spcPct val="0"/>
            </a:spcBef>
            <a:spcAft>
              <a:spcPct val="35000"/>
            </a:spcAft>
            <a:buFont typeface="Arial" panose="020B0604020202020204" pitchFamily="34" charset="0"/>
            <a:buNone/>
          </a:pPr>
          <a:r>
            <a:rPr lang="en-US" sz="1200" kern="1200" dirty="0">
              <a:latin typeface="Arial" panose="020B0604020202020204" pitchFamily="34" charset="0"/>
              <a:ea typeface="Segoe UI" panose="020B0502040204020203" pitchFamily="34" charset="0"/>
              <a:cs typeface="Arial" panose="020B0604020202020204" pitchFamily="34" charset="0"/>
            </a:rPr>
            <a:t>Collaboration of users to build dashboard on web</a:t>
          </a:r>
          <a:endParaRPr lang="en-IN" sz="1200" kern="1200" dirty="0">
            <a:latin typeface="Arial" panose="020B0604020202020204" pitchFamily="34" charset="0"/>
            <a:ea typeface="Segoe UI" panose="020B0502040204020203" pitchFamily="34" charset="0"/>
            <a:cs typeface="Arial" panose="020B0604020202020204" pitchFamily="34" charset="0"/>
          </a:endParaRPr>
        </a:p>
      </dsp:txBody>
      <dsp:txXfrm rot="10800000">
        <a:off x="1976329" y="1860824"/>
        <a:ext cx="4606711" cy="822958"/>
      </dsp:txXfrm>
    </dsp:sp>
    <dsp:sp modelId="{B0566A8D-13B9-442F-942F-711FEC5CD26E}">
      <dsp:nvSpPr>
        <dsp:cNvPr id="0" name=""/>
        <dsp:cNvSpPr/>
      </dsp:nvSpPr>
      <dsp:spPr>
        <a:xfrm>
          <a:off x="1001340" y="1951423"/>
          <a:ext cx="640081" cy="640081"/>
        </a:xfrm>
        <a:prstGeom prst="ellipse">
          <a:avLst/>
        </a:prstGeom>
        <a:blipFill rotWithShape="1">
          <a:blip xmlns:r="http://schemas.openxmlformats.org/officeDocument/2006/relationships" r:embed="rId3">
            <a:duotone>
              <a:srgbClr val="E7E6E6">
                <a:shade val="45000"/>
                <a:satMod val="135000"/>
              </a:srgbClr>
              <a:prstClr val="white"/>
            </a:duotone>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8ACC1B-85C2-44E0-B830-FAC86142D00B}">
      <dsp:nvSpPr>
        <dsp:cNvPr id="0" name=""/>
        <dsp:cNvSpPr/>
      </dsp:nvSpPr>
      <dsp:spPr>
        <a:xfrm rot="10800000">
          <a:off x="1713554" y="2791267"/>
          <a:ext cx="4888497" cy="822958"/>
        </a:xfrm>
        <a:prstGeom prst="homePlate">
          <a:avLst/>
        </a:prstGeom>
        <a:solidFill>
          <a:srgbClr val="4D84B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82" tIns="45720" rIns="85344" bIns="45720" numCol="1" spcCol="1270" anchor="ctr" anchorCtr="0">
          <a:noAutofit/>
        </a:bodyPr>
        <a:lstStyle/>
        <a:p>
          <a:pPr marL="0" lvl="0" indent="0" algn="r" defTabSz="533400">
            <a:lnSpc>
              <a:spcPct val="90000"/>
            </a:lnSpc>
            <a:spcBef>
              <a:spcPct val="0"/>
            </a:spcBef>
            <a:spcAft>
              <a:spcPct val="35000"/>
            </a:spcAft>
            <a:buFont typeface="Arial" panose="020B0604020202020204" pitchFamily="34" charset="0"/>
            <a:buNone/>
          </a:pPr>
          <a:r>
            <a:rPr lang="en-US" sz="1200" b="1" kern="1200" dirty="0">
              <a:latin typeface="Arial" panose="020B0604020202020204" pitchFamily="34" charset="0"/>
              <a:ea typeface="Segoe UI" panose="020B0502040204020203" pitchFamily="34" charset="0"/>
              <a:cs typeface="Arial" panose="020B0604020202020204" pitchFamily="34" charset="0"/>
            </a:rPr>
            <a:t>Scalable</a:t>
          </a:r>
          <a:r>
            <a:rPr lang="en-US" sz="1200" kern="1200" dirty="0">
              <a:latin typeface="Arial" panose="020B0604020202020204" pitchFamily="34" charset="0"/>
              <a:ea typeface="Segoe UI" panose="020B0502040204020203" pitchFamily="34" charset="0"/>
              <a:cs typeface="Arial" panose="020B0604020202020204" pitchFamily="34" charset="0"/>
            </a:rPr>
            <a:t> solution - Dashboards created with data stored cloud accommodates growing amount of data in an efficient manner</a:t>
          </a:r>
        </a:p>
      </dsp:txBody>
      <dsp:txXfrm rot="10800000">
        <a:off x="1919293" y="2791267"/>
        <a:ext cx="4682758" cy="822958"/>
      </dsp:txXfrm>
    </dsp:sp>
    <dsp:sp modelId="{3F5B8AE1-A441-4FA4-B675-BAEA50C40441}">
      <dsp:nvSpPr>
        <dsp:cNvPr id="0" name=""/>
        <dsp:cNvSpPr/>
      </dsp:nvSpPr>
      <dsp:spPr>
        <a:xfrm>
          <a:off x="982329" y="2881867"/>
          <a:ext cx="640081" cy="640081"/>
        </a:xfrm>
        <a:prstGeom prst="ellipse">
          <a:avLst/>
        </a:prstGeom>
        <a:blipFill rotWithShape="1">
          <a:blip xmlns:r="http://schemas.openxmlformats.org/officeDocument/2006/relationships" r:embed="rId4" cstate="print">
            <a:duotone>
              <a:prstClr val="black"/>
              <a:srgbClr val="4D84BC">
                <a:tint val="45000"/>
                <a:satMod val="400000"/>
              </a:srgbClr>
            </a:duotone>
            <a:extLst>
              <a:ext uri="{28A0092B-C50C-407E-A947-70E740481C1C}">
                <a14:useLocalDpi xmlns:a14="http://schemas.microsoft.com/office/drawing/2010/main" val="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C6842C-A472-4D2B-BC17-9369463BF2E9}">
      <dsp:nvSpPr>
        <dsp:cNvPr id="0" name=""/>
        <dsp:cNvSpPr/>
      </dsp:nvSpPr>
      <dsp:spPr>
        <a:xfrm rot="10800000">
          <a:off x="1713725" y="3721710"/>
          <a:ext cx="4888269" cy="822958"/>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82" tIns="45720" rIns="85344" bIns="45720" numCol="1" spcCol="1270" anchor="ctr" anchorCtr="0">
          <a:noAutofit/>
        </a:bodyPr>
        <a:lstStyle/>
        <a:p>
          <a:pPr marL="0" lvl="0" indent="0" algn="r" defTabSz="533400">
            <a:lnSpc>
              <a:spcPct val="90000"/>
            </a:lnSpc>
            <a:spcBef>
              <a:spcPct val="0"/>
            </a:spcBef>
            <a:spcAft>
              <a:spcPct val="35000"/>
            </a:spcAft>
            <a:buFont typeface="Arial" panose="020B0604020202020204" pitchFamily="34" charset="0"/>
            <a:buNone/>
          </a:pPr>
          <a:r>
            <a:rPr lang="en-US" sz="1200" kern="1200" dirty="0">
              <a:latin typeface="Arial" panose="020B0604020202020204" pitchFamily="34" charset="0"/>
              <a:ea typeface="Segoe UI" panose="020B0502040204020203" pitchFamily="34" charset="0"/>
              <a:cs typeface="Arial" panose="020B0604020202020204" pitchFamily="34" charset="0"/>
            </a:rPr>
            <a:t>Scheduled </a:t>
          </a:r>
          <a:r>
            <a:rPr lang="en-US" sz="1200" b="1" kern="1200" dirty="0">
              <a:latin typeface="Arial" panose="020B0604020202020204" pitchFamily="34" charset="0"/>
              <a:ea typeface="Segoe UI" panose="020B0502040204020203" pitchFamily="34" charset="0"/>
              <a:cs typeface="Arial" panose="020B0604020202020204" pitchFamily="34" charset="0"/>
            </a:rPr>
            <a:t>auto-refresh</a:t>
          </a:r>
          <a:r>
            <a:rPr lang="en-US" sz="1200" kern="1200" dirty="0">
              <a:latin typeface="Arial" panose="020B0604020202020204" pitchFamily="34" charset="0"/>
              <a:ea typeface="Segoe UI" panose="020B0502040204020203" pitchFamily="34" charset="0"/>
              <a:cs typeface="Arial" panose="020B0604020202020204" pitchFamily="34" charset="0"/>
            </a:rPr>
            <a:t> thus saving time and effort and ensuring reliable and error free insights</a:t>
          </a:r>
          <a:endParaRPr lang="en-IN" sz="1200" kern="1200" dirty="0">
            <a:latin typeface="Arial" panose="020B0604020202020204" pitchFamily="34" charset="0"/>
            <a:ea typeface="Segoe UI" panose="020B0502040204020203" pitchFamily="34" charset="0"/>
            <a:cs typeface="Arial" panose="020B0604020202020204" pitchFamily="34" charset="0"/>
          </a:endParaRPr>
        </a:p>
      </dsp:txBody>
      <dsp:txXfrm rot="10800000">
        <a:off x="1919464" y="3721710"/>
        <a:ext cx="4682530" cy="822958"/>
      </dsp:txXfrm>
    </dsp:sp>
    <dsp:sp modelId="{7C4E0A3B-F4E0-409F-9259-F1EDA3FC13FA}">
      <dsp:nvSpPr>
        <dsp:cNvPr id="0" name=""/>
        <dsp:cNvSpPr/>
      </dsp:nvSpPr>
      <dsp:spPr>
        <a:xfrm>
          <a:off x="982386" y="3812310"/>
          <a:ext cx="640081" cy="640081"/>
        </a:xfrm>
        <a:prstGeom prst="ellipse">
          <a:avLst/>
        </a:prstGeom>
        <a:blipFill rotWithShape="1">
          <a:blip xmlns:r="http://schemas.openxmlformats.org/officeDocument/2006/relationships" r:embed="rId5"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l="-16000" r="-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E81EBA-A076-4FFC-8968-B74B6216A140}" type="datetimeFigureOut">
              <a:rPr lang="en-US" smtClean="0"/>
              <a:t>11/19/2018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91E1D-0E33-4E39-8C07-8B468157F15D}" type="slidenum">
              <a:rPr lang="en-US" smtClean="0"/>
              <a:t>‹#›</a:t>
            </a:fld>
            <a:endParaRPr lang="en-US"/>
          </a:p>
        </p:txBody>
      </p:sp>
    </p:spTree>
    <p:extLst>
      <p:ext uri="{BB962C8B-B14F-4D97-AF65-F5344CB8AC3E}">
        <p14:creationId xmlns:p14="http://schemas.microsoft.com/office/powerpoint/2010/main" val="1461735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dirty="0">
              <a:solidFill>
                <a:schemeClr val="tx2">
                  <a:lumMod val="75000"/>
                </a:schemeClr>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0291E1D-0E33-4E39-8C07-8B468157F15D}" type="slidenum">
              <a:rPr lang="en-US" smtClean="0"/>
              <a:t>8</a:t>
            </a:fld>
            <a:endParaRPr lang="en-US"/>
          </a:p>
        </p:txBody>
      </p:sp>
    </p:spTree>
    <p:extLst>
      <p:ext uri="{BB962C8B-B14F-4D97-AF65-F5344CB8AC3E}">
        <p14:creationId xmlns:p14="http://schemas.microsoft.com/office/powerpoint/2010/main" val="1374183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FF0000"/>
                </a:solidFill>
              </a:rPr>
              <a:t>Input from Microsoft team required. In 2-3 slides we need to explain the story starting from transition from excel reports to Power BI, challenges faced, adoption and finally benefits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dirty="0">
              <a:solidFill>
                <a:schemeClr val="tx2">
                  <a:lumMod val="75000"/>
                </a:schemeClr>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0291E1D-0E33-4E39-8C07-8B468157F15D}" type="slidenum">
              <a:rPr lang="en-US" smtClean="0"/>
              <a:t>9</a:t>
            </a:fld>
            <a:endParaRPr lang="en-US"/>
          </a:p>
        </p:txBody>
      </p:sp>
    </p:spTree>
    <p:extLst>
      <p:ext uri="{BB962C8B-B14F-4D97-AF65-F5344CB8AC3E}">
        <p14:creationId xmlns:p14="http://schemas.microsoft.com/office/powerpoint/2010/main" val="1513104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https://aws.amazon.com/blogs/apn/integrating-with-amazon-sagemaker-using-built-in-algorithms-from-external-applications/</a:t>
            </a:r>
          </a:p>
        </p:txBody>
      </p:sp>
      <p:sp>
        <p:nvSpPr>
          <p:cNvPr id="4" name="Slide Number Placeholder 3"/>
          <p:cNvSpPr>
            <a:spLocks noGrp="1"/>
          </p:cNvSpPr>
          <p:nvPr>
            <p:ph type="sldNum" sz="quarter" idx="10"/>
          </p:nvPr>
        </p:nvSpPr>
        <p:spPr/>
        <p:txBody>
          <a:bodyPr/>
          <a:lstStyle/>
          <a:p>
            <a:fld id="{30291E1D-0E33-4E39-8C07-8B468157F15D}" type="slidenum">
              <a:rPr lang="en-US" smtClean="0"/>
              <a:t>13</a:t>
            </a:fld>
            <a:endParaRPr lang="en-US"/>
          </a:p>
        </p:txBody>
      </p:sp>
    </p:spTree>
    <p:extLst>
      <p:ext uri="{BB962C8B-B14F-4D97-AF65-F5344CB8AC3E}">
        <p14:creationId xmlns:p14="http://schemas.microsoft.com/office/powerpoint/2010/main" val="184946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dirty="0">
              <a:solidFill>
                <a:schemeClr val="tx2">
                  <a:lumMod val="75000"/>
                </a:schemeClr>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0291E1D-0E33-4E39-8C07-8B468157F15D}" type="slidenum">
              <a:rPr lang="en-US" smtClean="0"/>
              <a:t>16</a:t>
            </a:fld>
            <a:endParaRPr lang="en-US"/>
          </a:p>
        </p:txBody>
      </p:sp>
    </p:spTree>
    <p:extLst>
      <p:ext uri="{BB962C8B-B14F-4D97-AF65-F5344CB8AC3E}">
        <p14:creationId xmlns:p14="http://schemas.microsoft.com/office/powerpoint/2010/main" val="1668500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dirty="0">
                <a:solidFill>
                  <a:schemeClr val="tx2">
                    <a:lumMod val="75000"/>
                  </a:schemeClr>
                </a:solidFill>
                <a:latin typeface="Segoe UI" panose="020B0502040204020203" pitchFamily="34" charset="0"/>
                <a:cs typeface="Segoe UI" panose="020B0502040204020203" pitchFamily="34" charset="0"/>
              </a:rPr>
              <a:t>Add:</a:t>
            </a:r>
            <a:r>
              <a:rPr lang="en-US" sz="1200" b="0" baseline="0" dirty="0">
                <a:solidFill>
                  <a:schemeClr val="tx2">
                    <a:lumMod val="75000"/>
                  </a:schemeClr>
                </a:solidFill>
                <a:latin typeface="Segoe UI" panose="020B0502040204020203" pitchFamily="34" charset="0"/>
                <a:cs typeface="Segoe UI" panose="020B0502040204020203" pitchFamily="34" charset="0"/>
              </a:rPr>
              <a:t> Demo links of one visually appealing tableau dashboards either from </a:t>
            </a:r>
            <a:r>
              <a:rPr lang="en-US" sz="1200" b="0" baseline="0" dirty="0" err="1">
                <a:solidFill>
                  <a:schemeClr val="tx2">
                    <a:lumMod val="75000"/>
                  </a:schemeClr>
                </a:solidFill>
                <a:latin typeface="Segoe UI" panose="020B0502040204020203" pitchFamily="34" charset="0"/>
                <a:cs typeface="Segoe UI" panose="020B0502040204020203" pitchFamily="34" charset="0"/>
              </a:rPr>
              <a:t>pepsi</a:t>
            </a:r>
            <a:r>
              <a:rPr lang="en-US" sz="1200" b="0" baseline="0" dirty="0">
                <a:solidFill>
                  <a:schemeClr val="tx2">
                    <a:lumMod val="75000"/>
                  </a:schemeClr>
                </a:solidFill>
                <a:latin typeface="Segoe UI" panose="020B0502040204020203" pitchFamily="34" charset="0"/>
                <a:cs typeface="Segoe UI" panose="020B0502040204020203" pitchFamily="34" charset="0"/>
              </a:rPr>
              <a:t> or mead Johnson : Pepsi : https://10az.online.tableau.com/t/latentviewanalyticscorporationdemo/views/PAID-AdvancedDiagnostics/SupplyChainHealth?iframeSizedToWindow=true&amp;:embed=y&amp;:showAppBanner=false&amp;:display_count=no&amp;:showVizHome=no</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baseline="0" dirty="0">
              <a:solidFill>
                <a:schemeClr val="tx2">
                  <a:lumMod val="75000"/>
                </a:schemeClr>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baseline="0" dirty="0">
                <a:solidFill>
                  <a:schemeClr val="tx2">
                    <a:lumMod val="75000"/>
                  </a:schemeClr>
                </a:solidFill>
                <a:latin typeface="Segoe UI" panose="020B0502040204020203" pitchFamily="34" charset="0"/>
                <a:cs typeface="Segoe UI" panose="020B0502040204020203" pitchFamily="34" charset="0"/>
              </a:rPr>
              <a:t>Add: Chatbot link for demo : http://ec2-52-200-210-195.compute-1.amazonaws.com:5000/</a:t>
            </a:r>
            <a:endParaRPr lang="en-US" sz="1200" b="0" dirty="0">
              <a:solidFill>
                <a:schemeClr val="tx2">
                  <a:lumMod val="75000"/>
                </a:schemeClr>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0291E1D-0E33-4E39-8C07-8B468157F15D}" type="slidenum">
              <a:rPr lang="en-US" smtClean="0"/>
              <a:t>19</a:t>
            </a:fld>
            <a:endParaRPr lang="en-US"/>
          </a:p>
        </p:txBody>
      </p:sp>
    </p:spTree>
    <p:extLst>
      <p:ext uri="{BB962C8B-B14F-4D97-AF65-F5344CB8AC3E}">
        <p14:creationId xmlns:p14="http://schemas.microsoft.com/office/powerpoint/2010/main" val="2921002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Curve showing how BI CoE grows</a:t>
            </a:r>
          </a:p>
          <a:p>
            <a:r>
              <a:rPr lang="en-US" dirty="0"/>
              <a:t>Step1: Understanding and analyzing the needs of various BU’s</a:t>
            </a:r>
          </a:p>
          <a:p>
            <a:r>
              <a:rPr lang="en-US" dirty="0"/>
              <a:t>Step2: Identifying and Monitoring the consumption of various reports by BU’s</a:t>
            </a:r>
          </a:p>
          <a:p>
            <a:r>
              <a:rPr lang="en-US" dirty="0"/>
              <a:t>Step3: Data engineering, accumulation of data at one place for ease of use and efficient data analysis</a:t>
            </a:r>
          </a:p>
          <a:p>
            <a:r>
              <a:rPr lang="en-US" dirty="0"/>
              <a:t>Step4: Reporting via BI tools like tableau, power BI, Domo etc.</a:t>
            </a:r>
          </a:p>
          <a:p>
            <a:r>
              <a:rPr lang="en-US" dirty="0"/>
              <a:t>Step5: Technological advancements like chatbot </a:t>
            </a:r>
          </a:p>
          <a:p>
            <a:endParaRPr lang="en-US" dirty="0"/>
          </a:p>
          <a:p>
            <a:r>
              <a:rPr lang="en-US" dirty="0" err="1">
                <a:solidFill>
                  <a:srgbClr val="FF0000"/>
                </a:solidFill>
              </a:rPr>
              <a:t>Abhineet</a:t>
            </a:r>
            <a:r>
              <a:rPr lang="en-US" dirty="0">
                <a:solidFill>
                  <a:srgbClr val="FF0000"/>
                </a:solidFill>
              </a:rPr>
              <a:t> has created a similar slide in the past for Mead Johnson</a:t>
            </a:r>
            <a:r>
              <a:rPr lang="en-US" dirty="0"/>
              <a:t>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dirty="0">
              <a:solidFill>
                <a:schemeClr val="tx2">
                  <a:lumMod val="75000"/>
                </a:schemeClr>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0291E1D-0E33-4E39-8C07-8B468157F15D}" type="slidenum">
              <a:rPr lang="en-US" smtClean="0"/>
              <a:t>20</a:t>
            </a:fld>
            <a:endParaRPr lang="en-US"/>
          </a:p>
        </p:txBody>
      </p:sp>
    </p:spTree>
    <p:extLst>
      <p:ext uri="{BB962C8B-B14F-4D97-AF65-F5344CB8AC3E}">
        <p14:creationId xmlns:p14="http://schemas.microsoft.com/office/powerpoint/2010/main" val="29753084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facebook.com/LatentView/" TargetMode="External"/><Relationship Id="rId7"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latentview.com/blog/" TargetMode="External"/><Relationship Id="rId5" Type="http://schemas.openxmlformats.org/officeDocument/2006/relationships/hyperlink" Target="https://www.linkedin.com/company/latentview" TargetMode="External"/><Relationship Id="rId4" Type="http://schemas.openxmlformats.org/officeDocument/2006/relationships/hyperlink" Target="https://twitter.com/latentview?lang=en"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facebook.com/LatentView/" TargetMode="External"/><Relationship Id="rId7"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hyperlink" Target="https://www.latentview.com/blog/" TargetMode="External"/><Relationship Id="rId5" Type="http://schemas.openxmlformats.org/officeDocument/2006/relationships/hyperlink" Target="https://www.linkedin.com/company/latentview" TargetMode="External"/><Relationship Id="rId4" Type="http://schemas.openxmlformats.org/officeDocument/2006/relationships/hyperlink" Target="https://twitter.com/latentview?lang=en"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 page">
    <p:spTree>
      <p:nvGrpSpPr>
        <p:cNvPr id="1" name=""/>
        <p:cNvGrpSpPr/>
        <p:nvPr/>
      </p:nvGrpSpPr>
      <p:grpSpPr>
        <a:xfrm>
          <a:off x="0" y="0"/>
          <a:ext cx="0" cy="0"/>
          <a:chOff x="0" y="0"/>
          <a:chExt cx="0" cy="0"/>
        </a:xfrm>
      </p:grpSpPr>
      <p:sp>
        <p:nvSpPr>
          <p:cNvPr id="6" name="Round Same Side Corner Rectangle 5"/>
          <p:cNvSpPr/>
          <p:nvPr/>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9C81C4B-C5DA-4899-A75E-9654BAB68B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2957362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047C4-83AE-4983-8668-CA3B2B663B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0CD0D9-E57F-4F00-8796-A314F5B6F6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309295-8179-4208-B3F2-013E1495B584}"/>
              </a:ext>
            </a:extLst>
          </p:cNvPr>
          <p:cNvSpPr>
            <a:spLocks noGrp="1"/>
          </p:cNvSpPr>
          <p:nvPr>
            <p:ph type="dt" sz="half" idx="10"/>
          </p:nvPr>
        </p:nvSpPr>
        <p:spPr/>
        <p:txBody>
          <a:bodyPr/>
          <a:lstStyle/>
          <a:p>
            <a:fld id="{662FDFDC-827C-4562-953A-27F6543BA566}" type="datetimeFigureOut">
              <a:rPr lang="en-US" smtClean="0"/>
              <a:t>11/19/2018</a:t>
            </a:fld>
            <a:endParaRPr lang="en-US"/>
          </a:p>
        </p:txBody>
      </p:sp>
      <p:sp>
        <p:nvSpPr>
          <p:cNvPr id="5" name="Footer Placeholder 4">
            <a:extLst>
              <a:ext uri="{FF2B5EF4-FFF2-40B4-BE49-F238E27FC236}">
                <a16:creationId xmlns:a16="http://schemas.microsoft.com/office/drawing/2014/main" id="{6DF8AFE3-8C5D-4A94-9CCE-528215438E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71D329-40CD-4A1E-AB91-1F8FA27F3C9B}"/>
              </a:ext>
            </a:extLst>
          </p:cNvPr>
          <p:cNvSpPr>
            <a:spLocks noGrp="1"/>
          </p:cNvSpPr>
          <p:nvPr>
            <p:ph type="sldNum" sz="quarter" idx="12"/>
          </p:nvPr>
        </p:nvSpPr>
        <p:spPr/>
        <p:txBody>
          <a:bodyPr/>
          <a:lstStyle/>
          <a:p>
            <a:fld id="{B6EB2BA4-3C27-4A19-9DD1-BCE56F6BAA6C}" type="slidenum">
              <a:rPr lang="en-US" smtClean="0"/>
              <a:t>‹#›</a:t>
            </a:fld>
            <a:endParaRPr lang="en-US"/>
          </a:p>
        </p:txBody>
      </p:sp>
    </p:spTree>
    <p:extLst>
      <p:ext uri="{BB962C8B-B14F-4D97-AF65-F5344CB8AC3E}">
        <p14:creationId xmlns:p14="http://schemas.microsoft.com/office/powerpoint/2010/main" val="415549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ver page">
    <p:spTree>
      <p:nvGrpSpPr>
        <p:cNvPr id="1" name=""/>
        <p:cNvGrpSpPr/>
        <p:nvPr/>
      </p:nvGrpSpPr>
      <p:grpSpPr>
        <a:xfrm>
          <a:off x="0" y="0"/>
          <a:ext cx="0" cy="0"/>
          <a:chOff x="0" y="0"/>
          <a:chExt cx="0" cy="0"/>
        </a:xfrm>
      </p:grpSpPr>
      <p:sp>
        <p:nvSpPr>
          <p:cNvPr id="6" name="Round Same Side Corner Rectangle 5"/>
          <p:cNvSpPr/>
          <p:nvPr/>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9C81C4B-C5DA-4899-A75E-9654BAB68B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76096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6BAEABEB-5113-4CB1-809E-E08D033F99F2}"/>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96549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lor palette">
    <p:spTree>
      <p:nvGrpSpPr>
        <p:cNvPr id="1" name=""/>
        <p:cNvGrpSpPr/>
        <p:nvPr/>
      </p:nvGrpSpPr>
      <p:grpSpPr>
        <a:xfrm>
          <a:off x="0" y="0"/>
          <a:ext cx="0" cy="0"/>
          <a:chOff x="0" y="0"/>
          <a:chExt cx="0" cy="0"/>
        </a:xfrm>
      </p:grpSpPr>
      <p:sp>
        <p:nvSpPr>
          <p:cNvPr id="5" name="Title 26">
            <a:extLst>
              <a:ext uri="{FF2B5EF4-FFF2-40B4-BE49-F238E27FC236}">
                <a16:creationId xmlns:a16="http://schemas.microsoft.com/office/drawing/2014/main" id="{9E7EBA95-D0B0-4EA6-8151-B221D8152ECB}"/>
              </a:ext>
            </a:extLst>
          </p:cNvPr>
          <p:cNvSpPr>
            <a:spLocks noGrp="1"/>
          </p:cNvSpPr>
          <p:nvPr>
            <p:ph type="title"/>
          </p:nvPr>
        </p:nvSpPr>
        <p:spPr>
          <a:xfrm>
            <a:off x="599655" y="58925"/>
            <a:ext cx="10940304" cy="408349"/>
          </a:xfrm>
        </p:spPr>
        <p:txBody>
          <a:bodyPr/>
          <a:lstStyle/>
          <a:p>
            <a:r>
              <a:rPr lang="en-US"/>
              <a:t>Click to edit Master title style</a:t>
            </a:r>
            <a:endParaRPr lang="en-US" dirty="0"/>
          </a:p>
        </p:txBody>
      </p:sp>
      <p:sp>
        <p:nvSpPr>
          <p:cNvPr id="6" name="Title 4">
            <a:extLst>
              <a:ext uri="{FF2B5EF4-FFF2-40B4-BE49-F238E27FC236}">
                <a16:creationId xmlns:a16="http://schemas.microsoft.com/office/drawing/2014/main" id="{8C19F0BD-CBF1-4551-925C-A110073FD9E5}"/>
              </a:ext>
            </a:extLst>
          </p:cNvPr>
          <p:cNvSpPr txBox="1">
            <a:spLocks/>
          </p:cNvSpPr>
          <p:nvPr/>
        </p:nvSpPr>
        <p:spPr>
          <a:xfrm>
            <a:off x="264159" y="1300766"/>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Primary colors</a:t>
            </a:r>
          </a:p>
        </p:txBody>
      </p:sp>
      <p:sp>
        <p:nvSpPr>
          <p:cNvPr id="22" name="Title 4">
            <a:extLst>
              <a:ext uri="{FF2B5EF4-FFF2-40B4-BE49-F238E27FC236}">
                <a16:creationId xmlns:a16="http://schemas.microsoft.com/office/drawing/2014/main" id="{3A39E8C3-E1BC-4BC7-9F05-F0E50DB6BBFD}"/>
              </a:ext>
            </a:extLst>
          </p:cNvPr>
          <p:cNvSpPr txBox="1">
            <a:spLocks/>
          </p:cNvSpPr>
          <p:nvPr/>
        </p:nvSpPr>
        <p:spPr>
          <a:xfrm>
            <a:off x="264159" y="3688063"/>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Secondary colors</a:t>
            </a:r>
          </a:p>
        </p:txBody>
      </p:sp>
      <p:sp>
        <p:nvSpPr>
          <p:cNvPr id="8" name="Rectangle 7">
            <a:extLst>
              <a:ext uri="{FF2B5EF4-FFF2-40B4-BE49-F238E27FC236}">
                <a16:creationId xmlns:a16="http://schemas.microsoft.com/office/drawing/2014/main" id="{EE973D23-688C-4E1E-8684-22CAFB14E27F}"/>
              </a:ext>
            </a:extLst>
          </p:cNvPr>
          <p:cNvSpPr/>
          <p:nvPr/>
        </p:nvSpPr>
        <p:spPr>
          <a:xfrm>
            <a:off x="9826832" y="3688063"/>
            <a:ext cx="2136568" cy="593112"/>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100, 90, 41, 43</a:t>
            </a:r>
            <a:br>
              <a:rPr kumimoji="0" lang="en-US" sz="1600" b="1"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20, 35, 72</a:t>
            </a:r>
          </a:p>
        </p:txBody>
      </p:sp>
      <p:sp>
        <p:nvSpPr>
          <p:cNvPr id="9" name="Rectangle 8">
            <a:extLst>
              <a:ext uri="{FF2B5EF4-FFF2-40B4-BE49-F238E27FC236}">
                <a16:creationId xmlns:a16="http://schemas.microsoft.com/office/drawing/2014/main" id="{999FB243-5890-4642-A892-C7486A1F57B2}"/>
              </a:ext>
            </a:extLst>
          </p:cNvPr>
          <p:cNvSpPr/>
          <p:nvPr/>
        </p:nvSpPr>
        <p:spPr>
          <a:xfrm>
            <a:off x="4784050" y="3688063"/>
            <a:ext cx="2136568" cy="593112"/>
          </a:xfrm>
          <a:prstGeom prst="rect">
            <a:avLst/>
          </a:prstGeom>
          <a:solidFill>
            <a:srgbClr val="18A3AC"/>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77, 15, 33, 0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25, 164, 173</a:t>
            </a:r>
          </a:p>
        </p:txBody>
      </p:sp>
      <p:sp>
        <p:nvSpPr>
          <p:cNvPr id="10" name="Rectangle 9">
            <a:extLst>
              <a:ext uri="{FF2B5EF4-FFF2-40B4-BE49-F238E27FC236}">
                <a16:creationId xmlns:a16="http://schemas.microsoft.com/office/drawing/2014/main" id="{B42DC063-D1F5-4C30-AAE8-AD2967B11447}"/>
              </a:ext>
            </a:extLst>
          </p:cNvPr>
          <p:cNvSpPr/>
          <p:nvPr/>
        </p:nvSpPr>
        <p:spPr>
          <a:xfrm>
            <a:off x="4784050" y="1318936"/>
            <a:ext cx="2136568" cy="593112"/>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n-lt"/>
                <a:ea typeface="+mn-ea"/>
                <a:cs typeface="+mn-cs"/>
              </a:rPr>
              <a:t>CMYK : </a:t>
            </a:r>
            <a:r>
              <a:rPr kumimoji="0" lang="en-US" sz="1600" b="0" i="0" u="none" strike="noStrike" kern="0" cap="none" spc="0" normalizeH="0" baseline="0" noProof="0" dirty="0">
                <a:ln>
                  <a:noFill/>
                </a:ln>
                <a:solidFill>
                  <a:schemeClr val="bg1"/>
                </a:solidFill>
                <a:effectLst/>
                <a:uLnTx/>
                <a:uFillTx/>
                <a:latin typeface="+mn-lt"/>
                <a:ea typeface="+mn-ea"/>
                <a:cs typeface="+mn-cs"/>
              </a:rPr>
              <a:t>51, 43, 43, 8</a:t>
            </a:r>
            <a:br>
              <a:rPr kumimoji="0" lang="en-US" sz="1600" b="0" i="0" u="none" strike="noStrike" kern="0" cap="none" spc="0" normalizeH="0" baseline="0" noProof="0" dirty="0">
                <a:ln>
                  <a:noFill/>
                </a:ln>
                <a:solidFill>
                  <a:schemeClr val="bg1"/>
                </a:solidFill>
                <a:effectLst/>
                <a:uLnTx/>
                <a:uFillTx/>
                <a:latin typeface="+mn-lt"/>
                <a:ea typeface="+mn-ea"/>
                <a:cs typeface="+mn-cs"/>
              </a:rPr>
            </a:br>
            <a:r>
              <a:rPr kumimoji="0" lang="en-US" sz="1600" b="1" i="0" u="none" strike="noStrike" kern="0" cap="none" spc="0" normalizeH="0" baseline="0" noProof="0" dirty="0">
                <a:ln>
                  <a:noFill/>
                </a:ln>
                <a:solidFill>
                  <a:schemeClr val="bg1"/>
                </a:solidFill>
                <a:effectLst/>
                <a:uLnTx/>
                <a:uFillTx/>
                <a:latin typeface="+mn-lt"/>
                <a:ea typeface="+mn-ea"/>
                <a:cs typeface="+mn-cs"/>
              </a:rPr>
              <a:t>RGB: </a:t>
            </a:r>
            <a:r>
              <a:rPr kumimoji="0" lang="en-US" sz="1600" b="0" i="0" u="none" strike="noStrike" kern="0" cap="none" spc="0" normalizeH="0" baseline="0" noProof="0" dirty="0">
                <a:ln>
                  <a:noFill/>
                </a:ln>
                <a:solidFill>
                  <a:schemeClr val="bg1"/>
                </a:solidFill>
                <a:effectLst/>
                <a:uLnTx/>
                <a:uFillTx/>
                <a:latin typeface="+mn-lt"/>
                <a:ea typeface="+mn-ea"/>
                <a:cs typeface="+mn-cs"/>
              </a:rPr>
              <a:t>128, 128, 128</a:t>
            </a:r>
          </a:p>
        </p:txBody>
      </p:sp>
      <p:sp>
        <p:nvSpPr>
          <p:cNvPr id="11" name="Rectangle 10">
            <a:extLst>
              <a:ext uri="{FF2B5EF4-FFF2-40B4-BE49-F238E27FC236}">
                <a16:creationId xmlns:a16="http://schemas.microsoft.com/office/drawing/2014/main" id="{4DD9C469-1688-449B-BB2D-D3A713ED39EC}"/>
              </a:ext>
            </a:extLst>
          </p:cNvPr>
          <p:cNvSpPr/>
          <p:nvPr/>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36, 17, 0, 0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154, 191, 248</a:t>
            </a:r>
          </a:p>
        </p:txBody>
      </p:sp>
      <p:sp>
        <p:nvSpPr>
          <p:cNvPr id="12" name="Rectangle 11">
            <a:extLst>
              <a:ext uri="{FF2B5EF4-FFF2-40B4-BE49-F238E27FC236}">
                <a16:creationId xmlns:a16="http://schemas.microsoft.com/office/drawing/2014/main" id="{86B62ACF-08A4-4D19-B150-0AABA3AD131A}"/>
              </a:ext>
            </a:extLst>
          </p:cNvPr>
          <p:cNvSpPr/>
          <p:nvPr/>
        </p:nvSpPr>
        <p:spPr>
          <a:xfrm>
            <a:off x="2274510"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26, 11, 4, 0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184, 206, 228</a:t>
            </a:r>
          </a:p>
        </p:txBody>
      </p:sp>
      <p:sp>
        <p:nvSpPr>
          <p:cNvPr id="13" name="Rectangle 12">
            <a:extLst>
              <a:ext uri="{FF2B5EF4-FFF2-40B4-BE49-F238E27FC236}">
                <a16:creationId xmlns:a16="http://schemas.microsoft.com/office/drawing/2014/main" id="{A8B048A2-16C7-44F6-A62D-2782C6F8C4EE}"/>
              </a:ext>
            </a:extLst>
          </p:cNvPr>
          <p:cNvSpPr/>
          <p:nvPr/>
        </p:nvSpPr>
        <p:spPr>
          <a:xfrm>
            <a:off x="4784050" y="4389071"/>
            <a:ext cx="2136568" cy="593112"/>
          </a:xfrm>
          <a:prstGeom prst="rect">
            <a:avLst/>
          </a:prstGeom>
          <a:solidFill>
            <a:srgbClr val="18A3AC">
              <a:lumMod val="40000"/>
              <a:lumOff val="6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36, 0, 10, 0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145, 234, 240</a:t>
            </a:r>
          </a:p>
        </p:txBody>
      </p:sp>
      <p:sp>
        <p:nvSpPr>
          <p:cNvPr id="14" name="Rectangle 13">
            <a:extLst>
              <a:ext uri="{FF2B5EF4-FFF2-40B4-BE49-F238E27FC236}">
                <a16:creationId xmlns:a16="http://schemas.microsoft.com/office/drawing/2014/main" id="{45DCFF48-7B26-44FA-9E19-59FE00E0EDF3}"/>
              </a:ext>
            </a:extLst>
          </p:cNvPr>
          <p:cNvSpPr/>
          <p:nvPr/>
        </p:nvSpPr>
        <p:spPr>
          <a:xfrm>
            <a:off x="4784050" y="2006089"/>
            <a:ext cx="2136568" cy="593112"/>
          </a:xfrm>
          <a:prstGeom prst="rect">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25,	20, 20,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191, 191, 191</a:t>
            </a:r>
          </a:p>
        </p:txBody>
      </p:sp>
      <p:sp>
        <p:nvSpPr>
          <p:cNvPr id="15" name="Rectangle 14">
            <a:extLst>
              <a:ext uri="{FF2B5EF4-FFF2-40B4-BE49-F238E27FC236}">
                <a16:creationId xmlns:a16="http://schemas.microsoft.com/office/drawing/2014/main" id="{84FD6AEF-3BC9-4B69-94AD-5748F17BD6BC}"/>
              </a:ext>
            </a:extLst>
          </p:cNvPr>
          <p:cNvSpPr/>
          <p:nvPr/>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215, 230, 252</a:t>
            </a:r>
          </a:p>
        </p:txBody>
      </p:sp>
      <p:sp>
        <p:nvSpPr>
          <p:cNvPr id="16" name="Rectangle 15">
            <a:extLst>
              <a:ext uri="{FF2B5EF4-FFF2-40B4-BE49-F238E27FC236}">
                <a16:creationId xmlns:a16="http://schemas.microsoft.com/office/drawing/2014/main" id="{EA204FA4-B6FE-46CC-8B10-5C70EA312BF4}"/>
              </a:ext>
            </a:extLst>
          </p:cNvPr>
          <p:cNvSpPr/>
          <p:nvPr/>
        </p:nvSpPr>
        <p:spPr>
          <a:xfrm>
            <a:off x="2274510"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219, 230, 242</a:t>
            </a:r>
          </a:p>
        </p:txBody>
      </p:sp>
      <p:sp>
        <p:nvSpPr>
          <p:cNvPr id="17" name="Rectangle 16">
            <a:extLst>
              <a:ext uri="{FF2B5EF4-FFF2-40B4-BE49-F238E27FC236}">
                <a16:creationId xmlns:a16="http://schemas.microsoft.com/office/drawing/2014/main" id="{1B6B26E6-9CF4-42A9-9E28-714E99452A1D}"/>
              </a:ext>
            </a:extLst>
          </p:cNvPr>
          <p:cNvSpPr/>
          <p:nvPr/>
        </p:nvSpPr>
        <p:spPr>
          <a:xfrm>
            <a:off x="4784050" y="5090079"/>
            <a:ext cx="2136568" cy="593112"/>
          </a:xfrm>
          <a:prstGeom prst="rect">
            <a:avLst/>
          </a:prstGeom>
          <a:solidFill>
            <a:srgbClr val="18A3AC">
              <a:lumMod val="20000"/>
              <a:lumOff val="8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19, 0, 5, 0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200, 244, 247</a:t>
            </a:r>
          </a:p>
        </p:txBody>
      </p:sp>
      <p:sp>
        <p:nvSpPr>
          <p:cNvPr id="18" name="Rectangle 17">
            <a:extLst>
              <a:ext uri="{FF2B5EF4-FFF2-40B4-BE49-F238E27FC236}">
                <a16:creationId xmlns:a16="http://schemas.microsoft.com/office/drawing/2014/main" id="{68AA6DB8-1711-4140-A1F4-2FDA5D684765}"/>
              </a:ext>
            </a:extLst>
          </p:cNvPr>
          <p:cNvSpPr/>
          <p:nvPr/>
        </p:nvSpPr>
        <p:spPr>
          <a:xfrm>
            <a:off x="4784050" y="2707097"/>
            <a:ext cx="2136568" cy="59311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14, 11, 11, 0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217, 217, 217</a:t>
            </a:r>
          </a:p>
        </p:txBody>
      </p:sp>
      <p:sp>
        <p:nvSpPr>
          <p:cNvPr id="19" name="Rectangle 18">
            <a:extLst>
              <a:ext uri="{FF2B5EF4-FFF2-40B4-BE49-F238E27FC236}">
                <a16:creationId xmlns:a16="http://schemas.microsoft.com/office/drawing/2014/main" id="{6A86F7E7-4D4C-43C6-A693-BE52619C8C20}"/>
              </a:ext>
            </a:extLst>
          </p:cNvPr>
          <p:cNvSpPr/>
          <p:nvPr/>
        </p:nvSpPr>
        <p:spPr>
          <a:xfrm>
            <a:off x="7293592" y="3688063"/>
            <a:ext cx="2160270" cy="593112"/>
          </a:xfrm>
          <a:prstGeom prst="rect">
            <a:avLst/>
          </a:prstGeom>
          <a:solidFill>
            <a:srgbClr val="779BCA"/>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55, 31, 3, 0</a:t>
            </a:r>
            <a:br>
              <a:rPr kumimoji="0" lang="en-US" sz="1600" b="0"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199, 155, 202</a:t>
            </a:r>
          </a:p>
        </p:txBody>
      </p:sp>
      <p:sp>
        <p:nvSpPr>
          <p:cNvPr id="20" name="Rectangle 19">
            <a:extLst>
              <a:ext uri="{FF2B5EF4-FFF2-40B4-BE49-F238E27FC236}">
                <a16:creationId xmlns:a16="http://schemas.microsoft.com/office/drawing/2014/main" id="{4F10F334-6E7F-4900-BCD0-2E1DA2FB5D1E}"/>
              </a:ext>
            </a:extLst>
          </p:cNvPr>
          <p:cNvSpPr/>
          <p:nvPr/>
        </p:nvSpPr>
        <p:spPr>
          <a:xfrm>
            <a:off x="7293592" y="4373863"/>
            <a:ext cx="2160270" cy="593112"/>
          </a:xfrm>
          <a:prstGeom prst="rect">
            <a:avLst/>
          </a:prstGeom>
          <a:solidFill>
            <a:srgbClr val="A0B6D9"/>
          </a:solidFill>
          <a:ln w="12700" cap="flat" cmpd="sng" algn="ctr">
            <a:solidFill>
              <a:srgbClr val="A0B6D9"/>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36, 21, 3, 0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160, 182, 217</a:t>
            </a:r>
          </a:p>
        </p:txBody>
      </p:sp>
      <p:sp>
        <p:nvSpPr>
          <p:cNvPr id="21" name="Rectangle 20">
            <a:extLst>
              <a:ext uri="{FF2B5EF4-FFF2-40B4-BE49-F238E27FC236}">
                <a16:creationId xmlns:a16="http://schemas.microsoft.com/office/drawing/2014/main" id="{9F37BB4B-EA83-4602-B031-1EE80792E11B}"/>
              </a:ext>
            </a:extLst>
          </p:cNvPr>
          <p:cNvSpPr/>
          <p:nvPr/>
        </p:nvSpPr>
        <p:spPr>
          <a:xfrm>
            <a:off x="7293590" y="5090079"/>
            <a:ext cx="2160270" cy="593112"/>
          </a:xfrm>
          <a:prstGeom prst="rect">
            <a:avLst/>
          </a:prstGeom>
          <a:solidFill>
            <a:srgbClr val="C5D4EC"/>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20, 11, 0.4, 0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197, 212, 236</a:t>
            </a:r>
          </a:p>
        </p:txBody>
      </p:sp>
      <p:sp>
        <p:nvSpPr>
          <p:cNvPr id="23" name="Rectangle 22">
            <a:extLst>
              <a:ext uri="{FF2B5EF4-FFF2-40B4-BE49-F238E27FC236}">
                <a16:creationId xmlns:a16="http://schemas.microsoft.com/office/drawing/2014/main" id="{EAD2806B-9005-4D6C-9F8D-64CAB5AA3399}"/>
              </a:ext>
            </a:extLst>
          </p:cNvPr>
          <p:cNvSpPr/>
          <p:nvPr/>
        </p:nvSpPr>
        <p:spPr>
          <a:xfrm>
            <a:off x="2274510" y="1300766"/>
            <a:ext cx="2136568" cy="593112"/>
          </a:xfrm>
          <a:prstGeom prst="rect">
            <a:avLst/>
          </a:prstGeom>
          <a:solidFill>
            <a:srgbClr val="1957A3"/>
          </a:solidFill>
          <a:ln w="12700" cap="flat" cmpd="sng" algn="ctr">
            <a:solidFill>
              <a:srgbClr val="16509D"/>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94, 72, 2, 0</a:t>
            </a:r>
            <a:b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27, 89, 164</a:t>
            </a:r>
          </a:p>
        </p:txBody>
      </p:sp>
      <p:sp>
        <p:nvSpPr>
          <p:cNvPr id="24" name="Rectangle 23">
            <a:extLst>
              <a:ext uri="{FF2B5EF4-FFF2-40B4-BE49-F238E27FC236}">
                <a16:creationId xmlns:a16="http://schemas.microsoft.com/office/drawing/2014/main" id="{96A6E859-301A-4D57-8858-6F4BB2178673}"/>
              </a:ext>
            </a:extLst>
          </p:cNvPr>
          <p:cNvSpPr/>
          <p:nvPr/>
        </p:nvSpPr>
        <p:spPr>
          <a:xfrm>
            <a:off x="2274510" y="2707097"/>
            <a:ext cx="2136568" cy="593112"/>
          </a:xfrm>
          <a:prstGeom prst="rect">
            <a:avLst/>
          </a:prstGeom>
          <a:solidFill>
            <a:srgbClr val="A5C6E8"/>
          </a:solidFill>
          <a:ln w="12700" cap="flat" cmpd="sng" algn="ctr">
            <a:solidFill>
              <a:srgbClr val="A5C6E8"/>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33, 13, 0. 0</a:t>
            </a:r>
            <a:b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165, 198, 232</a:t>
            </a:r>
          </a:p>
        </p:txBody>
      </p:sp>
      <p:sp>
        <p:nvSpPr>
          <p:cNvPr id="25" name="Rectangle 24">
            <a:extLst>
              <a:ext uri="{FF2B5EF4-FFF2-40B4-BE49-F238E27FC236}">
                <a16:creationId xmlns:a16="http://schemas.microsoft.com/office/drawing/2014/main" id="{B7901222-FC3B-4A4F-BB8B-05E51FA1BDB8}"/>
              </a:ext>
            </a:extLst>
          </p:cNvPr>
          <p:cNvSpPr/>
          <p:nvPr/>
        </p:nvSpPr>
        <p:spPr>
          <a:xfrm>
            <a:off x="2274510" y="2014788"/>
            <a:ext cx="2136568" cy="593112"/>
          </a:xfrm>
          <a:prstGeom prst="rect">
            <a:avLst/>
          </a:prstGeom>
          <a:solidFill>
            <a:srgbClr val="538ECB"/>
          </a:solidFill>
          <a:ln w="12700" cap="flat" cmpd="sng" algn="ctr">
            <a:solidFill>
              <a:srgbClr val="538ECB"/>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68, 36, 0, 0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83, 142, 203</a:t>
            </a:r>
          </a:p>
        </p:txBody>
      </p:sp>
      <p:sp>
        <p:nvSpPr>
          <p:cNvPr id="26" name="Rectangle 25">
            <a:extLst>
              <a:ext uri="{FF2B5EF4-FFF2-40B4-BE49-F238E27FC236}">
                <a16:creationId xmlns:a16="http://schemas.microsoft.com/office/drawing/2014/main" id="{0AEE760A-E7E5-4D0D-954C-0E7C6382E3FA}"/>
              </a:ext>
            </a:extLst>
          </p:cNvPr>
          <p:cNvSpPr/>
          <p:nvPr/>
        </p:nvSpPr>
        <p:spPr>
          <a:xfrm>
            <a:off x="2274510" y="3688063"/>
            <a:ext cx="2136568" cy="593112"/>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72, 41, 5, 0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78, 133, 188</a:t>
            </a:r>
          </a:p>
        </p:txBody>
      </p:sp>
      <p:sp>
        <p:nvSpPr>
          <p:cNvPr id="27" name="Slide Number Placeholder 5">
            <a:extLst>
              <a:ext uri="{FF2B5EF4-FFF2-40B4-BE49-F238E27FC236}">
                <a16:creationId xmlns:a16="http://schemas.microsoft.com/office/drawing/2014/main" id="{0DDA1AEC-9C4B-4577-B755-750800CDE8BA}"/>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811281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our column layout">
    <p:spTree>
      <p:nvGrpSpPr>
        <p:cNvPr id="1" name=""/>
        <p:cNvGrpSpPr/>
        <p:nvPr/>
      </p:nvGrpSpPr>
      <p:grpSpPr>
        <a:xfrm>
          <a:off x="0" y="0"/>
          <a:ext cx="0" cy="0"/>
          <a:chOff x="0" y="0"/>
          <a:chExt cx="0" cy="0"/>
        </a:xfrm>
      </p:grpSpPr>
      <p:pic>
        <p:nvPicPr>
          <p:cNvPr id="6" name="cover 2.jpg"/>
          <p:cNvPicPr>
            <a:picLocks noChangeAspect="1"/>
          </p:cNvPicPr>
          <p:nvPr/>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9" name="Shape 4526"/>
          <p:cNvSpPr/>
          <p:nvPr/>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0" name="Shape 4526"/>
          <p:cNvSpPr/>
          <p:nvPr/>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1" name="Oval 10"/>
          <p:cNvSpPr/>
          <p:nvPr/>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243869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Pentagon 66"/>
          <p:cNvSpPr/>
          <p:nvPr/>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Pentagon 71"/>
          <p:cNvSpPr/>
          <p:nvPr/>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7" name="Pentagon 76"/>
          <p:cNvSpPr/>
          <p:nvPr/>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Pentagon 80"/>
          <p:cNvSpPr/>
          <p:nvPr/>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ED0CB488-30EA-4015-9174-1E0A80F1A1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684700069"/>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Oval 7"/>
          <p:cNvSpPr/>
          <p:nvPr/>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p:nvGrpSpPr>
        <p:grpSpPr bwMode="auto">
          <a:xfrm>
            <a:off x="892045" y="1597544"/>
            <a:ext cx="915165" cy="626101"/>
            <a:chOff x="1322" y="702"/>
            <a:chExt cx="744" cy="509"/>
          </a:xfrm>
          <a:solidFill>
            <a:schemeClr val="bg1"/>
          </a:solidFill>
        </p:grpSpPr>
        <p:sp>
          <p:nvSpPr>
            <p:cNvPr id="9" name="Freeform 6"/>
            <p:cNvSpPr>
              <a:spLocks noEditPoints="1"/>
            </p:cNvSpPr>
            <p:nvPr/>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noEditPoints="1"/>
            </p:cNvSpPr>
            <p:nvPr/>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126320686"/>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972253"/>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3261915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2480" y="361022"/>
            <a:ext cx="2987040" cy="2112180"/>
          </a:xfrm>
          <a:prstGeom prst="rect">
            <a:avLst/>
          </a:prstGeom>
        </p:spPr>
      </p:pic>
      <p:sp>
        <p:nvSpPr>
          <p:cNvPr id="92" name="Oval 91"/>
          <p:cNvSpPr/>
          <p:nvPr/>
        </p:nvSpPr>
        <p:spPr>
          <a:xfrm>
            <a:off x="369220" y="6091132"/>
            <a:ext cx="571116" cy="571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3" name="Freeform 31">
            <a:hlinkClick r:id="rId3"/>
          </p:cNvPr>
          <p:cNvSpPr>
            <a:spLocks noEditPoints="1"/>
          </p:cNvSpPr>
          <p:nvPr/>
        </p:nvSpPr>
        <p:spPr bwMode="auto">
          <a:xfrm>
            <a:off x="476096" y="6197993"/>
            <a:ext cx="357364" cy="357361"/>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0" name="Oval 89"/>
          <p:cNvSpPr/>
          <p:nvPr/>
        </p:nvSpPr>
        <p:spPr>
          <a:xfrm>
            <a:off x="1106492" y="6091131"/>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1" name="Freeform 48">
            <a:hlinkClick r:id="rId4"/>
          </p:cNvPr>
          <p:cNvSpPr>
            <a:spLocks/>
          </p:cNvSpPr>
          <p:nvPr/>
        </p:nvSpPr>
        <p:spPr bwMode="auto">
          <a:xfrm>
            <a:off x="1191612" y="6238608"/>
            <a:ext cx="400889" cy="276166"/>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8" name="Oval 87"/>
          <p:cNvSpPr/>
          <p:nvPr/>
        </p:nvSpPr>
        <p:spPr>
          <a:xfrm>
            <a:off x="2581070" y="6091138"/>
            <a:ext cx="571116" cy="571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9" name="Freeform 626">
            <a:hlinkClick r:id="rId5"/>
          </p:cNvPr>
          <p:cNvSpPr>
            <a:spLocks noEditPoints="1"/>
          </p:cNvSpPr>
          <p:nvPr/>
        </p:nvSpPr>
        <p:spPr bwMode="auto">
          <a:xfrm>
            <a:off x="2719641" y="6229620"/>
            <a:ext cx="293941" cy="294177"/>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6" name="Oval 85"/>
          <p:cNvSpPr/>
          <p:nvPr/>
        </p:nvSpPr>
        <p:spPr>
          <a:xfrm>
            <a:off x="1843768" y="6091135"/>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7" name="Freeform 86">
            <a:hlinkClick r:id="rId6"/>
          </p:cNvPr>
          <p:cNvSpPr>
            <a:spLocks noEditPoints="1"/>
          </p:cNvSpPr>
          <p:nvPr/>
        </p:nvSpPr>
        <p:spPr bwMode="auto">
          <a:xfrm>
            <a:off x="1987503" y="6232755"/>
            <a:ext cx="283658" cy="287874"/>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4" name="Subtitle 2">
            <a:hlinkClick r:id="rId7"/>
          </p:cNvPr>
          <p:cNvSpPr txBox="1">
            <a:spLocks/>
          </p:cNvSpPr>
          <p:nvPr/>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latin typeface="Arial" panose="020B0604020202020204" pitchFamily="34" charset="0"/>
                <a:cs typeface="Arial" panose="020B0604020202020204" pitchFamily="34" charset="0"/>
              </a:rPr>
              <a:t>www.latentview.com</a:t>
            </a:r>
          </a:p>
        </p:txBody>
      </p:sp>
      <p:sp>
        <p:nvSpPr>
          <p:cNvPr id="4" name="Content Placeholder 3"/>
          <p:cNvSpPr>
            <a:spLocks noGrp="1"/>
          </p:cNvSpPr>
          <p:nvPr>
            <p:ph sz="quarter" idx="10" hasCustomPrompt="1"/>
          </p:nvPr>
        </p:nvSpPr>
        <p:spPr>
          <a:xfrm>
            <a:off x="369605" y="5627271"/>
            <a:ext cx="2643977" cy="356988"/>
          </a:xfrm>
        </p:spPr>
        <p:txBody>
          <a:bodyPr>
            <a:noAutofit/>
          </a:bodyPr>
          <a:lstStyle>
            <a:lvl1pPr marL="0" indent="0">
              <a:buNone/>
              <a:defRPr sz="1600">
                <a:solidFill>
                  <a:schemeClr val="bg1"/>
                </a:solidFill>
              </a:defRPr>
            </a:lvl1pPr>
          </a:lstStyle>
          <a:p>
            <a:pPr lvl="0"/>
            <a:r>
              <a:rPr lang="en-US" dirty="0"/>
              <a:t>E-mail ID</a:t>
            </a:r>
          </a:p>
        </p:txBody>
      </p:sp>
    </p:spTree>
    <p:extLst>
      <p:ext uri="{BB962C8B-B14F-4D97-AF65-F5344CB8AC3E}">
        <p14:creationId xmlns:p14="http://schemas.microsoft.com/office/powerpoint/2010/main" val="3788256739"/>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7DE74A2D-83BB-441E-9221-A853A7C34EAB}"/>
              </a:ext>
            </a:extLst>
          </p:cNvPr>
          <p:cNvSpPr txBox="1">
            <a:spLocks/>
          </p:cNvSpPr>
          <p:nvPr/>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2402527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90856-5D99-4A1A-8368-9F706B5A72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1D7313-8D06-4868-B8B7-9F52124631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2154C2-B0EB-43AE-AC7F-B9541B132A30}"/>
              </a:ext>
            </a:extLst>
          </p:cNvPr>
          <p:cNvSpPr>
            <a:spLocks noGrp="1"/>
          </p:cNvSpPr>
          <p:nvPr>
            <p:ph type="dt" sz="half" idx="10"/>
          </p:nvPr>
        </p:nvSpPr>
        <p:spPr/>
        <p:txBody>
          <a:bodyPr/>
          <a:lstStyle/>
          <a:p>
            <a:fld id="{662FDFDC-827C-4562-953A-27F6543BA566}" type="datetimeFigureOut">
              <a:rPr lang="en-US" smtClean="0"/>
              <a:t>11/19/2018</a:t>
            </a:fld>
            <a:endParaRPr lang="en-US"/>
          </a:p>
        </p:txBody>
      </p:sp>
      <p:sp>
        <p:nvSpPr>
          <p:cNvPr id="5" name="Footer Placeholder 4">
            <a:extLst>
              <a:ext uri="{FF2B5EF4-FFF2-40B4-BE49-F238E27FC236}">
                <a16:creationId xmlns:a16="http://schemas.microsoft.com/office/drawing/2014/main" id="{D4365A91-8A7C-4A6A-AFC1-AF06C53A2732}"/>
              </a:ext>
            </a:extLst>
          </p:cNvPr>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DE7B2F1E-61BC-47B5-8DDC-731266451CC2}"/>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301878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lor palette">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7DE74A2D-83BB-441E-9221-A853A7C34EAB}"/>
              </a:ext>
            </a:extLst>
          </p:cNvPr>
          <p:cNvSpPr txBox="1">
            <a:spLocks/>
          </p:cNvSpPr>
          <p:nvPr/>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
        <p:nvSpPr>
          <p:cNvPr id="5" name="Title 26">
            <a:extLst>
              <a:ext uri="{FF2B5EF4-FFF2-40B4-BE49-F238E27FC236}">
                <a16:creationId xmlns:a16="http://schemas.microsoft.com/office/drawing/2014/main" id="{9E7EBA95-D0B0-4EA6-8151-B221D8152ECB}"/>
              </a:ext>
            </a:extLst>
          </p:cNvPr>
          <p:cNvSpPr>
            <a:spLocks noGrp="1"/>
          </p:cNvSpPr>
          <p:nvPr>
            <p:ph type="title"/>
          </p:nvPr>
        </p:nvSpPr>
        <p:spPr>
          <a:xfrm>
            <a:off x="599655" y="58925"/>
            <a:ext cx="10940304" cy="408349"/>
          </a:xfrm>
        </p:spPr>
        <p:txBody>
          <a:bodyPr/>
          <a:lstStyle/>
          <a:p>
            <a:r>
              <a:rPr lang="en-US"/>
              <a:t>Click to edit Master title style</a:t>
            </a:r>
            <a:endParaRPr lang="en-US" dirty="0"/>
          </a:p>
        </p:txBody>
      </p:sp>
      <p:sp>
        <p:nvSpPr>
          <p:cNvPr id="6" name="Title 4">
            <a:extLst>
              <a:ext uri="{FF2B5EF4-FFF2-40B4-BE49-F238E27FC236}">
                <a16:creationId xmlns:a16="http://schemas.microsoft.com/office/drawing/2014/main" id="{8C19F0BD-CBF1-4551-925C-A110073FD9E5}"/>
              </a:ext>
            </a:extLst>
          </p:cNvPr>
          <p:cNvSpPr txBox="1">
            <a:spLocks/>
          </p:cNvSpPr>
          <p:nvPr/>
        </p:nvSpPr>
        <p:spPr>
          <a:xfrm>
            <a:off x="264159" y="1300766"/>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Primary colors</a:t>
            </a:r>
          </a:p>
        </p:txBody>
      </p:sp>
      <p:sp>
        <p:nvSpPr>
          <p:cNvPr id="22" name="Title 4">
            <a:extLst>
              <a:ext uri="{FF2B5EF4-FFF2-40B4-BE49-F238E27FC236}">
                <a16:creationId xmlns:a16="http://schemas.microsoft.com/office/drawing/2014/main" id="{3A39E8C3-E1BC-4BC7-9F05-F0E50DB6BBFD}"/>
              </a:ext>
            </a:extLst>
          </p:cNvPr>
          <p:cNvSpPr txBox="1">
            <a:spLocks/>
          </p:cNvSpPr>
          <p:nvPr/>
        </p:nvSpPr>
        <p:spPr>
          <a:xfrm>
            <a:off x="264159" y="3688063"/>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Secondary colors</a:t>
            </a:r>
          </a:p>
        </p:txBody>
      </p:sp>
      <p:sp>
        <p:nvSpPr>
          <p:cNvPr id="8" name="Rectangle 7">
            <a:extLst>
              <a:ext uri="{FF2B5EF4-FFF2-40B4-BE49-F238E27FC236}">
                <a16:creationId xmlns:a16="http://schemas.microsoft.com/office/drawing/2014/main" id="{EE973D23-688C-4E1E-8684-22CAFB14E27F}"/>
              </a:ext>
            </a:extLst>
          </p:cNvPr>
          <p:cNvSpPr/>
          <p:nvPr/>
        </p:nvSpPr>
        <p:spPr>
          <a:xfrm>
            <a:off x="9826832" y="3688063"/>
            <a:ext cx="2136568" cy="593112"/>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100, 90, 41, 43</a:t>
            </a:r>
            <a:br>
              <a:rPr kumimoji="0" lang="en-US" sz="1600" b="1"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20, 35, 72</a:t>
            </a:r>
          </a:p>
        </p:txBody>
      </p:sp>
      <p:sp>
        <p:nvSpPr>
          <p:cNvPr id="9" name="Rectangle 8">
            <a:extLst>
              <a:ext uri="{FF2B5EF4-FFF2-40B4-BE49-F238E27FC236}">
                <a16:creationId xmlns:a16="http://schemas.microsoft.com/office/drawing/2014/main" id="{999FB243-5890-4642-A892-C7486A1F57B2}"/>
              </a:ext>
            </a:extLst>
          </p:cNvPr>
          <p:cNvSpPr/>
          <p:nvPr/>
        </p:nvSpPr>
        <p:spPr>
          <a:xfrm>
            <a:off x="4784050" y="3688063"/>
            <a:ext cx="2136568" cy="593112"/>
          </a:xfrm>
          <a:prstGeom prst="rect">
            <a:avLst/>
          </a:prstGeom>
          <a:solidFill>
            <a:srgbClr val="18A3AC"/>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77, 15, 33, 0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25, 164, 173</a:t>
            </a:r>
          </a:p>
        </p:txBody>
      </p:sp>
      <p:sp>
        <p:nvSpPr>
          <p:cNvPr id="10" name="Rectangle 9">
            <a:extLst>
              <a:ext uri="{FF2B5EF4-FFF2-40B4-BE49-F238E27FC236}">
                <a16:creationId xmlns:a16="http://schemas.microsoft.com/office/drawing/2014/main" id="{B42DC063-D1F5-4C30-AAE8-AD2967B11447}"/>
              </a:ext>
            </a:extLst>
          </p:cNvPr>
          <p:cNvSpPr/>
          <p:nvPr/>
        </p:nvSpPr>
        <p:spPr>
          <a:xfrm>
            <a:off x="4784050" y="1318936"/>
            <a:ext cx="2136568" cy="593112"/>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n-lt"/>
                <a:ea typeface="+mn-ea"/>
                <a:cs typeface="+mn-cs"/>
              </a:rPr>
              <a:t>CMYK : </a:t>
            </a:r>
            <a:r>
              <a:rPr kumimoji="0" lang="en-US" sz="1600" b="0" i="0" u="none" strike="noStrike" kern="0" cap="none" spc="0" normalizeH="0" baseline="0" noProof="0" dirty="0">
                <a:ln>
                  <a:noFill/>
                </a:ln>
                <a:solidFill>
                  <a:schemeClr val="bg1"/>
                </a:solidFill>
                <a:effectLst/>
                <a:uLnTx/>
                <a:uFillTx/>
                <a:latin typeface="+mn-lt"/>
                <a:ea typeface="+mn-ea"/>
                <a:cs typeface="+mn-cs"/>
              </a:rPr>
              <a:t>51, 43, 43, 8</a:t>
            </a:r>
            <a:br>
              <a:rPr kumimoji="0" lang="en-US" sz="1600" b="0" i="0" u="none" strike="noStrike" kern="0" cap="none" spc="0" normalizeH="0" baseline="0" noProof="0" dirty="0">
                <a:ln>
                  <a:noFill/>
                </a:ln>
                <a:solidFill>
                  <a:schemeClr val="bg1"/>
                </a:solidFill>
                <a:effectLst/>
                <a:uLnTx/>
                <a:uFillTx/>
                <a:latin typeface="+mn-lt"/>
                <a:ea typeface="+mn-ea"/>
                <a:cs typeface="+mn-cs"/>
              </a:rPr>
            </a:br>
            <a:r>
              <a:rPr kumimoji="0" lang="en-US" sz="1600" b="1" i="0" u="none" strike="noStrike" kern="0" cap="none" spc="0" normalizeH="0" baseline="0" noProof="0" dirty="0">
                <a:ln>
                  <a:noFill/>
                </a:ln>
                <a:solidFill>
                  <a:schemeClr val="bg1"/>
                </a:solidFill>
                <a:effectLst/>
                <a:uLnTx/>
                <a:uFillTx/>
                <a:latin typeface="+mn-lt"/>
                <a:ea typeface="+mn-ea"/>
                <a:cs typeface="+mn-cs"/>
              </a:rPr>
              <a:t>RGB: </a:t>
            </a:r>
            <a:r>
              <a:rPr kumimoji="0" lang="en-US" sz="1600" b="0" i="0" u="none" strike="noStrike" kern="0" cap="none" spc="0" normalizeH="0" baseline="0" noProof="0" dirty="0">
                <a:ln>
                  <a:noFill/>
                </a:ln>
                <a:solidFill>
                  <a:schemeClr val="bg1"/>
                </a:solidFill>
                <a:effectLst/>
                <a:uLnTx/>
                <a:uFillTx/>
                <a:latin typeface="+mn-lt"/>
                <a:ea typeface="+mn-ea"/>
                <a:cs typeface="+mn-cs"/>
              </a:rPr>
              <a:t>128, 128, 128</a:t>
            </a:r>
          </a:p>
        </p:txBody>
      </p:sp>
      <p:sp>
        <p:nvSpPr>
          <p:cNvPr id="11" name="Rectangle 10">
            <a:extLst>
              <a:ext uri="{FF2B5EF4-FFF2-40B4-BE49-F238E27FC236}">
                <a16:creationId xmlns:a16="http://schemas.microsoft.com/office/drawing/2014/main" id="{4DD9C469-1688-449B-BB2D-D3A713ED39EC}"/>
              </a:ext>
            </a:extLst>
          </p:cNvPr>
          <p:cNvSpPr/>
          <p:nvPr/>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36, 17, 0, 0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154, 191, 248</a:t>
            </a:r>
          </a:p>
        </p:txBody>
      </p:sp>
      <p:sp>
        <p:nvSpPr>
          <p:cNvPr id="12" name="Rectangle 11">
            <a:extLst>
              <a:ext uri="{FF2B5EF4-FFF2-40B4-BE49-F238E27FC236}">
                <a16:creationId xmlns:a16="http://schemas.microsoft.com/office/drawing/2014/main" id="{86B62ACF-08A4-4D19-B150-0AABA3AD131A}"/>
              </a:ext>
            </a:extLst>
          </p:cNvPr>
          <p:cNvSpPr/>
          <p:nvPr/>
        </p:nvSpPr>
        <p:spPr>
          <a:xfrm>
            <a:off x="2274510"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26, 11, 4, 0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184, 206, 228</a:t>
            </a:r>
          </a:p>
        </p:txBody>
      </p:sp>
      <p:sp>
        <p:nvSpPr>
          <p:cNvPr id="13" name="Rectangle 12">
            <a:extLst>
              <a:ext uri="{FF2B5EF4-FFF2-40B4-BE49-F238E27FC236}">
                <a16:creationId xmlns:a16="http://schemas.microsoft.com/office/drawing/2014/main" id="{A8B048A2-16C7-44F6-A62D-2782C6F8C4EE}"/>
              </a:ext>
            </a:extLst>
          </p:cNvPr>
          <p:cNvSpPr/>
          <p:nvPr/>
        </p:nvSpPr>
        <p:spPr>
          <a:xfrm>
            <a:off x="4784050" y="4389071"/>
            <a:ext cx="2136568" cy="593112"/>
          </a:xfrm>
          <a:prstGeom prst="rect">
            <a:avLst/>
          </a:prstGeom>
          <a:solidFill>
            <a:srgbClr val="18A3AC">
              <a:lumMod val="40000"/>
              <a:lumOff val="6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36, 0, 10, 0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145, 234, 240</a:t>
            </a:r>
          </a:p>
        </p:txBody>
      </p:sp>
      <p:sp>
        <p:nvSpPr>
          <p:cNvPr id="14" name="Rectangle 13">
            <a:extLst>
              <a:ext uri="{FF2B5EF4-FFF2-40B4-BE49-F238E27FC236}">
                <a16:creationId xmlns:a16="http://schemas.microsoft.com/office/drawing/2014/main" id="{45DCFF48-7B26-44FA-9E19-59FE00E0EDF3}"/>
              </a:ext>
            </a:extLst>
          </p:cNvPr>
          <p:cNvSpPr/>
          <p:nvPr/>
        </p:nvSpPr>
        <p:spPr>
          <a:xfrm>
            <a:off x="4784050" y="2006089"/>
            <a:ext cx="2136568" cy="593112"/>
          </a:xfrm>
          <a:prstGeom prst="rect">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25,	20, 20,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191, 191, 191</a:t>
            </a:r>
          </a:p>
        </p:txBody>
      </p:sp>
      <p:sp>
        <p:nvSpPr>
          <p:cNvPr id="15" name="Rectangle 14">
            <a:extLst>
              <a:ext uri="{FF2B5EF4-FFF2-40B4-BE49-F238E27FC236}">
                <a16:creationId xmlns:a16="http://schemas.microsoft.com/office/drawing/2014/main" id="{84FD6AEF-3BC9-4B69-94AD-5748F17BD6BC}"/>
              </a:ext>
            </a:extLst>
          </p:cNvPr>
          <p:cNvSpPr/>
          <p:nvPr/>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215, 230, 252</a:t>
            </a:r>
          </a:p>
        </p:txBody>
      </p:sp>
      <p:sp>
        <p:nvSpPr>
          <p:cNvPr id="16" name="Rectangle 15">
            <a:extLst>
              <a:ext uri="{FF2B5EF4-FFF2-40B4-BE49-F238E27FC236}">
                <a16:creationId xmlns:a16="http://schemas.microsoft.com/office/drawing/2014/main" id="{EA204FA4-B6FE-46CC-8B10-5C70EA312BF4}"/>
              </a:ext>
            </a:extLst>
          </p:cNvPr>
          <p:cNvSpPr/>
          <p:nvPr/>
        </p:nvSpPr>
        <p:spPr>
          <a:xfrm>
            <a:off x="2274510"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219, 230, 242</a:t>
            </a:r>
          </a:p>
        </p:txBody>
      </p:sp>
      <p:sp>
        <p:nvSpPr>
          <p:cNvPr id="17" name="Rectangle 16">
            <a:extLst>
              <a:ext uri="{FF2B5EF4-FFF2-40B4-BE49-F238E27FC236}">
                <a16:creationId xmlns:a16="http://schemas.microsoft.com/office/drawing/2014/main" id="{1B6B26E6-9CF4-42A9-9E28-714E99452A1D}"/>
              </a:ext>
            </a:extLst>
          </p:cNvPr>
          <p:cNvSpPr/>
          <p:nvPr/>
        </p:nvSpPr>
        <p:spPr>
          <a:xfrm>
            <a:off x="4784050" y="5090079"/>
            <a:ext cx="2136568" cy="593112"/>
          </a:xfrm>
          <a:prstGeom prst="rect">
            <a:avLst/>
          </a:prstGeom>
          <a:solidFill>
            <a:srgbClr val="18A3AC">
              <a:lumMod val="20000"/>
              <a:lumOff val="8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19, 0, 5, 0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200, 244, 247</a:t>
            </a:r>
          </a:p>
        </p:txBody>
      </p:sp>
      <p:sp>
        <p:nvSpPr>
          <p:cNvPr id="18" name="Rectangle 17">
            <a:extLst>
              <a:ext uri="{FF2B5EF4-FFF2-40B4-BE49-F238E27FC236}">
                <a16:creationId xmlns:a16="http://schemas.microsoft.com/office/drawing/2014/main" id="{68AA6DB8-1711-4140-A1F4-2FDA5D684765}"/>
              </a:ext>
            </a:extLst>
          </p:cNvPr>
          <p:cNvSpPr/>
          <p:nvPr/>
        </p:nvSpPr>
        <p:spPr>
          <a:xfrm>
            <a:off x="4784050" y="2707097"/>
            <a:ext cx="2136568" cy="59311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14, 11, 11, 0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217, 217, 217</a:t>
            </a:r>
          </a:p>
        </p:txBody>
      </p:sp>
      <p:sp>
        <p:nvSpPr>
          <p:cNvPr id="19" name="Rectangle 18">
            <a:extLst>
              <a:ext uri="{FF2B5EF4-FFF2-40B4-BE49-F238E27FC236}">
                <a16:creationId xmlns:a16="http://schemas.microsoft.com/office/drawing/2014/main" id="{6A86F7E7-4D4C-43C6-A693-BE52619C8C20}"/>
              </a:ext>
            </a:extLst>
          </p:cNvPr>
          <p:cNvSpPr/>
          <p:nvPr/>
        </p:nvSpPr>
        <p:spPr>
          <a:xfrm>
            <a:off x="7293592" y="3688063"/>
            <a:ext cx="2160270" cy="593112"/>
          </a:xfrm>
          <a:prstGeom prst="rect">
            <a:avLst/>
          </a:prstGeom>
          <a:solidFill>
            <a:srgbClr val="779BCA"/>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55, 31, 3, 0</a:t>
            </a:r>
            <a:br>
              <a:rPr kumimoji="0" lang="en-US" sz="1600" b="0"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199, 155, 202</a:t>
            </a:r>
          </a:p>
        </p:txBody>
      </p:sp>
      <p:sp>
        <p:nvSpPr>
          <p:cNvPr id="20" name="Rectangle 19">
            <a:extLst>
              <a:ext uri="{FF2B5EF4-FFF2-40B4-BE49-F238E27FC236}">
                <a16:creationId xmlns:a16="http://schemas.microsoft.com/office/drawing/2014/main" id="{4F10F334-6E7F-4900-BCD0-2E1DA2FB5D1E}"/>
              </a:ext>
            </a:extLst>
          </p:cNvPr>
          <p:cNvSpPr/>
          <p:nvPr/>
        </p:nvSpPr>
        <p:spPr>
          <a:xfrm>
            <a:off x="7293592" y="4373863"/>
            <a:ext cx="2160270" cy="593112"/>
          </a:xfrm>
          <a:prstGeom prst="rect">
            <a:avLst/>
          </a:prstGeom>
          <a:solidFill>
            <a:srgbClr val="A0B6D9"/>
          </a:solidFill>
          <a:ln w="12700" cap="flat" cmpd="sng" algn="ctr">
            <a:solidFill>
              <a:srgbClr val="A0B6D9"/>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36, 21, 3, 0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160, 182, 217</a:t>
            </a:r>
          </a:p>
        </p:txBody>
      </p:sp>
      <p:sp>
        <p:nvSpPr>
          <p:cNvPr id="21" name="Rectangle 20">
            <a:extLst>
              <a:ext uri="{FF2B5EF4-FFF2-40B4-BE49-F238E27FC236}">
                <a16:creationId xmlns:a16="http://schemas.microsoft.com/office/drawing/2014/main" id="{9F37BB4B-EA83-4602-B031-1EE80792E11B}"/>
              </a:ext>
            </a:extLst>
          </p:cNvPr>
          <p:cNvSpPr/>
          <p:nvPr/>
        </p:nvSpPr>
        <p:spPr>
          <a:xfrm>
            <a:off x="7293590" y="5090079"/>
            <a:ext cx="2160270" cy="593112"/>
          </a:xfrm>
          <a:prstGeom prst="rect">
            <a:avLst/>
          </a:prstGeom>
          <a:solidFill>
            <a:srgbClr val="C5D4EC"/>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20, 11, 0.4, 0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197, 212, 236</a:t>
            </a:r>
          </a:p>
        </p:txBody>
      </p:sp>
      <p:sp>
        <p:nvSpPr>
          <p:cNvPr id="23" name="Rectangle 22">
            <a:extLst>
              <a:ext uri="{FF2B5EF4-FFF2-40B4-BE49-F238E27FC236}">
                <a16:creationId xmlns:a16="http://schemas.microsoft.com/office/drawing/2014/main" id="{EAD2806B-9005-4D6C-9F8D-64CAB5AA3399}"/>
              </a:ext>
            </a:extLst>
          </p:cNvPr>
          <p:cNvSpPr/>
          <p:nvPr/>
        </p:nvSpPr>
        <p:spPr>
          <a:xfrm>
            <a:off x="2274510" y="1300766"/>
            <a:ext cx="2136568" cy="593112"/>
          </a:xfrm>
          <a:prstGeom prst="rect">
            <a:avLst/>
          </a:prstGeom>
          <a:solidFill>
            <a:srgbClr val="1957A3"/>
          </a:solidFill>
          <a:ln w="12700" cap="flat" cmpd="sng" algn="ctr">
            <a:solidFill>
              <a:srgbClr val="16509D"/>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94, 72, 2, 0</a:t>
            </a:r>
            <a:b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27, 89, 164</a:t>
            </a:r>
          </a:p>
        </p:txBody>
      </p:sp>
      <p:sp>
        <p:nvSpPr>
          <p:cNvPr id="24" name="Rectangle 23">
            <a:extLst>
              <a:ext uri="{FF2B5EF4-FFF2-40B4-BE49-F238E27FC236}">
                <a16:creationId xmlns:a16="http://schemas.microsoft.com/office/drawing/2014/main" id="{96A6E859-301A-4D57-8858-6F4BB2178673}"/>
              </a:ext>
            </a:extLst>
          </p:cNvPr>
          <p:cNvSpPr/>
          <p:nvPr/>
        </p:nvSpPr>
        <p:spPr>
          <a:xfrm>
            <a:off x="2274510" y="2707097"/>
            <a:ext cx="2136568" cy="593112"/>
          </a:xfrm>
          <a:prstGeom prst="rect">
            <a:avLst/>
          </a:prstGeom>
          <a:solidFill>
            <a:srgbClr val="A5C6E8"/>
          </a:solidFill>
          <a:ln w="12700" cap="flat" cmpd="sng" algn="ctr">
            <a:solidFill>
              <a:srgbClr val="A5C6E8"/>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33, 13, 0. 0</a:t>
            </a:r>
            <a:b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165, 198, 232</a:t>
            </a:r>
          </a:p>
        </p:txBody>
      </p:sp>
      <p:sp>
        <p:nvSpPr>
          <p:cNvPr id="25" name="Rectangle 24">
            <a:extLst>
              <a:ext uri="{FF2B5EF4-FFF2-40B4-BE49-F238E27FC236}">
                <a16:creationId xmlns:a16="http://schemas.microsoft.com/office/drawing/2014/main" id="{B7901222-FC3B-4A4F-BB8B-05E51FA1BDB8}"/>
              </a:ext>
            </a:extLst>
          </p:cNvPr>
          <p:cNvSpPr/>
          <p:nvPr/>
        </p:nvSpPr>
        <p:spPr>
          <a:xfrm>
            <a:off x="2274510" y="2014788"/>
            <a:ext cx="2136568" cy="593112"/>
          </a:xfrm>
          <a:prstGeom prst="rect">
            <a:avLst/>
          </a:prstGeom>
          <a:solidFill>
            <a:srgbClr val="538ECB"/>
          </a:solidFill>
          <a:ln w="12700" cap="flat" cmpd="sng" algn="ctr">
            <a:solidFill>
              <a:srgbClr val="538ECB"/>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68, 36, 0, 0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83, 142, 203</a:t>
            </a:r>
          </a:p>
        </p:txBody>
      </p:sp>
      <p:sp>
        <p:nvSpPr>
          <p:cNvPr id="26" name="Rectangle 25">
            <a:extLst>
              <a:ext uri="{FF2B5EF4-FFF2-40B4-BE49-F238E27FC236}">
                <a16:creationId xmlns:a16="http://schemas.microsoft.com/office/drawing/2014/main" id="{0AEE760A-E7E5-4D0D-954C-0E7C6382E3FA}"/>
              </a:ext>
            </a:extLst>
          </p:cNvPr>
          <p:cNvSpPr/>
          <p:nvPr/>
        </p:nvSpPr>
        <p:spPr>
          <a:xfrm>
            <a:off x="2274510" y="3688063"/>
            <a:ext cx="2136568" cy="593112"/>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72, 41, 5, 0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78, 133, 188</a:t>
            </a:r>
          </a:p>
        </p:txBody>
      </p:sp>
    </p:spTree>
    <p:extLst>
      <p:ext uri="{BB962C8B-B14F-4D97-AF65-F5344CB8AC3E}">
        <p14:creationId xmlns:p14="http://schemas.microsoft.com/office/powerpoint/2010/main" val="2303323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our column layout">
    <p:spTree>
      <p:nvGrpSpPr>
        <p:cNvPr id="1" name=""/>
        <p:cNvGrpSpPr/>
        <p:nvPr/>
      </p:nvGrpSpPr>
      <p:grpSpPr>
        <a:xfrm>
          <a:off x="0" y="0"/>
          <a:ext cx="0" cy="0"/>
          <a:chOff x="0" y="0"/>
          <a:chExt cx="0" cy="0"/>
        </a:xfrm>
      </p:grpSpPr>
      <p:pic>
        <p:nvPicPr>
          <p:cNvPr id="6" name="cover 2.jpg"/>
          <p:cNvPicPr>
            <a:picLocks noChangeAspect="1"/>
          </p:cNvPicPr>
          <p:nvPr/>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9" name="Shape 4526"/>
          <p:cNvSpPr/>
          <p:nvPr/>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0" name="Shape 4526"/>
          <p:cNvSpPr/>
          <p:nvPr/>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1" name="Oval 10"/>
          <p:cNvSpPr/>
          <p:nvPr/>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577902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Pentagon 66"/>
          <p:cNvSpPr/>
          <p:nvPr/>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Pentagon 71"/>
          <p:cNvSpPr/>
          <p:nvPr/>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7" name="Pentagon 76"/>
          <p:cNvSpPr/>
          <p:nvPr/>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Pentagon 80"/>
          <p:cNvSpPr/>
          <p:nvPr/>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ED0CB488-30EA-4015-9174-1E0A80F1A1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253457869"/>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Oval 7"/>
          <p:cNvSpPr/>
          <p:nvPr/>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p:nvGrpSpPr>
        <p:grpSpPr bwMode="auto">
          <a:xfrm>
            <a:off x="892045" y="1597544"/>
            <a:ext cx="915165" cy="626101"/>
            <a:chOff x="1322" y="702"/>
            <a:chExt cx="744" cy="509"/>
          </a:xfrm>
          <a:solidFill>
            <a:schemeClr val="bg1"/>
          </a:solidFill>
        </p:grpSpPr>
        <p:sp>
          <p:nvSpPr>
            <p:cNvPr id="9" name="Freeform 6"/>
            <p:cNvSpPr>
              <a:spLocks noEditPoints="1"/>
            </p:cNvSpPr>
            <p:nvPr/>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noEditPoints="1"/>
            </p:cNvSpPr>
            <p:nvPr/>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25584433"/>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549901"/>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p:nvSpPr>
        <p:spPr>
          <a:xfrm>
            <a:off x="84300" y="6527800"/>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828852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2480" y="361022"/>
            <a:ext cx="2987040" cy="2112180"/>
          </a:xfrm>
          <a:prstGeom prst="rect">
            <a:avLst/>
          </a:prstGeom>
        </p:spPr>
      </p:pic>
      <p:sp>
        <p:nvSpPr>
          <p:cNvPr id="92" name="Oval 91"/>
          <p:cNvSpPr/>
          <p:nvPr/>
        </p:nvSpPr>
        <p:spPr>
          <a:xfrm>
            <a:off x="369220" y="6091132"/>
            <a:ext cx="571116" cy="571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3" name="Freeform 31">
            <a:hlinkClick r:id="rId3"/>
          </p:cNvPr>
          <p:cNvSpPr>
            <a:spLocks noEditPoints="1"/>
          </p:cNvSpPr>
          <p:nvPr/>
        </p:nvSpPr>
        <p:spPr bwMode="auto">
          <a:xfrm>
            <a:off x="476096" y="6197993"/>
            <a:ext cx="357364" cy="357361"/>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0" name="Oval 89"/>
          <p:cNvSpPr/>
          <p:nvPr/>
        </p:nvSpPr>
        <p:spPr>
          <a:xfrm>
            <a:off x="1106492" y="6091131"/>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1" name="Freeform 48">
            <a:hlinkClick r:id="rId4"/>
          </p:cNvPr>
          <p:cNvSpPr>
            <a:spLocks/>
          </p:cNvSpPr>
          <p:nvPr/>
        </p:nvSpPr>
        <p:spPr bwMode="auto">
          <a:xfrm>
            <a:off x="1191612" y="6238608"/>
            <a:ext cx="400889" cy="276166"/>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8" name="Oval 87"/>
          <p:cNvSpPr/>
          <p:nvPr/>
        </p:nvSpPr>
        <p:spPr>
          <a:xfrm>
            <a:off x="2581070" y="6091138"/>
            <a:ext cx="571116" cy="571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9" name="Freeform 626">
            <a:hlinkClick r:id="rId5"/>
          </p:cNvPr>
          <p:cNvSpPr>
            <a:spLocks noEditPoints="1"/>
          </p:cNvSpPr>
          <p:nvPr/>
        </p:nvSpPr>
        <p:spPr bwMode="auto">
          <a:xfrm>
            <a:off x="2719641" y="6229620"/>
            <a:ext cx="293941" cy="294177"/>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6" name="Oval 85"/>
          <p:cNvSpPr/>
          <p:nvPr/>
        </p:nvSpPr>
        <p:spPr>
          <a:xfrm>
            <a:off x="1843768" y="6091135"/>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7" name="Freeform 86">
            <a:hlinkClick r:id="rId6"/>
          </p:cNvPr>
          <p:cNvSpPr>
            <a:spLocks noEditPoints="1"/>
          </p:cNvSpPr>
          <p:nvPr/>
        </p:nvSpPr>
        <p:spPr bwMode="auto">
          <a:xfrm>
            <a:off x="1987503" y="6232755"/>
            <a:ext cx="283658" cy="287874"/>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4" name="Subtitle 2">
            <a:hlinkClick r:id="rId7"/>
          </p:cNvPr>
          <p:cNvSpPr txBox="1">
            <a:spLocks/>
          </p:cNvSpPr>
          <p:nvPr/>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latin typeface="Arial" panose="020B0604020202020204" pitchFamily="34" charset="0"/>
                <a:cs typeface="Arial" panose="020B0604020202020204" pitchFamily="34" charset="0"/>
              </a:rPr>
              <a:t>www.latentview.com</a:t>
            </a:r>
          </a:p>
        </p:txBody>
      </p:sp>
      <p:sp>
        <p:nvSpPr>
          <p:cNvPr id="4" name="Content Placeholder 3"/>
          <p:cNvSpPr>
            <a:spLocks noGrp="1"/>
          </p:cNvSpPr>
          <p:nvPr>
            <p:ph sz="quarter" idx="10" hasCustomPrompt="1"/>
          </p:nvPr>
        </p:nvSpPr>
        <p:spPr>
          <a:xfrm>
            <a:off x="369605" y="5627271"/>
            <a:ext cx="2643977" cy="356988"/>
          </a:xfrm>
        </p:spPr>
        <p:txBody>
          <a:bodyPr>
            <a:noAutofit/>
          </a:bodyPr>
          <a:lstStyle>
            <a:lvl1pPr marL="0" indent="0">
              <a:buNone/>
              <a:defRPr sz="1600">
                <a:solidFill>
                  <a:schemeClr val="bg1"/>
                </a:solidFill>
              </a:defRPr>
            </a:lvl1pPr>
          </a:lstStyle>
          <a:p>
            <a:pPr lvl="0"/>
            <a:r>
              <a:rPr lang="en-US" dirty="0"/>
              <a:t>E-mail ID</a:t>
            </a:r>
          </a:p>
        </p:txBody>
      </p:sp>
    </p:spTree>
    <p:extLst>
      <p:ext uri="{BB962C8B-B14F-4D97-AF65-F5344CB8AC3E}">
        <p14:creationId xmlns:p14="http://schemas.microsoft.com/office/powerpoint/2010/main" val="66422535"/>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id="{D8011362-B18C-424D-A9DF-C8A495F0FC03}"/>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Slide Number Placeholder 5">
            <a:extLst>
              <a:ext uri="{FF2B5EF4-FFF2-40B4-BE49-F238E27FC236}">
                <a16:creationId xmlns:a16="http://schemas.microsoft.com/office/drawing/2014/main" id="{C4D7D9BC-1ED0-404A-9BA4-C76BC0FBAE02}"/>
              </a:ext>
            </a:extLst>
          </p:cNvPr>
          <p:cNvSpPr>
            <a:spLocks noGrp="1"/>
          </p:cNvSpPr>
          <p:nvPr>
            <p:ph type="sldNum" sz="quarter" idx="4"/>
          </p:nvPr>
        </p:nvSpPr>
        <p:spPr>
          <a:xfrm>
            <a:off x="121650" y="6527800"/>
            <a:ext cx="228600" cy="177800"/>
          </a:xfrm>
          <a:prstGeom prst="rect">
            <a:avLst/>
          </a:prstGeom>
          <a:noFill/>
        </p:spPr>
        <p:txBody>
          <a:bodyPr wrap="none" lIns="0" tIns="0" rIns="0" bIns="0" anchor="ctr" anchorCtr="0"/>
          <a:lstStyle>
            <a:lvl1pPr algn="ctr">
              <a:defRPr sz="800" b="1">
                <a:solidFill>
                  <a:schemeClr val="tx1"/>
                </a:solidFill>
                <a:latin typeface="Arial" panose="020B0604020202020204" pitchFamily="34" charset="0"/>
                <a:cs typeface="Arial" panose="020B0604020202020204" pitchFamily="34" charset="0"/>
              </a:defRPr>
            </a:lvl1pPr>
          </a:lstStyle>
          <a:p>
            <a:fld id="{B6EB2BA4-3C27-4A19-9DD1-BCE56F6BAA6C}" type="slidenum">
              <a:rPr lang="en-US" smtClean="0"/>
              <a:t>‹#›</a:t>
            </a:fld>
            <a:endParaRPr lang="en-US"/>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29732908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id="{D8011362-B18C-424D-A9DF-C8A495F0FC03}"/>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
        <p:nvSpPr>
          <p:cNvPr id="8" name="Slide Number Placeholder 5">
            <a:extLst>
              <a:ext uri="{FF2B5EF4-FFF2-40B4-BE49-F238E27FC236}">
                <a16:creationId xmlns:a16="http://schemas.microsoft.com/office/drawing/2014/main" id="{F2DB29E5-8EA7-4EB6-8242-994315601885}"/>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309417244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2.png"/><Relationship Id="rId7" Type="http://schemas.openxmlformats.org/officeDocument/2006/relationships/image" Target="../media/image9.pn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44.jpeg"/><Relationship Id="rId4" Type="http://schemas.openxmlformats.org/officeDocument/2006/relationships/image" Target="../media/image43.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hyperlink" Target="https://10az.online.tableau.com/t/latentviewanalyticscorporationdemo/views/PAID-AdvancedDiagnostics/SupplyChainHealth?iframeSizedToWindow=true&amp;:embed=y&amp;:showAppBanner=false&amp;:display_count=no&amp;:showVizHome=no" TargetMode="External"/><Relationship Id="rId4" Type="http://schemas.openxmlformats.org/officeDocument/2006/relationships/hyperlink" Target="http://ec2-52-200-210-195.compute-1.amazonaws.com:5000/" TargetMode="External"/></Relationships>
</file>

<file path=ppt/slides/_rels/slide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8" Type="http://schemas.openxmlformats.org/officeDocument/2006/relationships/image" Target="../media/image29.jpg"/><Relationship Id="rId13" Type="http://schemas.openxmlformats.org/officeDocument/2006/relationships/image" Target="../media/image34.png"/><Relationship Id="rId3" Type="http://schemas.openxmlformats.org/officeDocument/2006/relationships/diagramLayout" Target="../diagrams/layout1.xml"/><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11" Type="http://schemas.openxmlformats.org/officeDocument/2006/relationships/image" Target="../media/image32.png"/><Relationship Id="rId5" Type="http://schemas.openxmlformats.org/officeDocument/2006/relationships/diagramColors" Target="../diagrams/colors1.xml"/><Relationship Id="rId10" Type="http://schemas.openxmlformats.org/officeDocument/2006/relationships/image" Target="../media/image31.png"/><Relationship Id="rId4" Type="http://schemas.openxmlformats.org/officeDocument/2006/relationships/diagramQuickStyle" Target="../diagrams/quickStyle1.xml"/><Relationship Id="rId9" Type="http://schemas.openxmlformats.org/officeDocument/2006/relationships/image" Target="../media/image30.png"/><Relationship Id="rId14"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C7146F-1B6F-438C-9315-B34D3EA8883F}"/>
              </a:ext>
            </a:extLst>
          </p:cNvPr>
          <p:cNvSpPr>
            <a:spLocks noGrp="1"/>
          </p:cNvSpPr>
          <p:nvPr>
            <p:ph type="title"/>
          </p:nvPr>
        </p:nvSpPr>
        <p:spPr>
          <a:xfrm>
            <a:off x="632225" y="1146652"/>
            <a:ext cx="9509302" cy="618564"/>
          </a:xfrm>
        </p:spPr>
        <p:txBody>
          <a:bodyPr/>
          <a:lstStyle/>
          <a:p>
            <a:r>
              <a:rPr lang="en-IN" dirty="0">
                <a:latin typeface="Segoe UI" panose="020B0502040204020203" pitchFamily="34" charset="0"/>
                <a:cs typeface="Segoe UI" panose="020B0502040204020203" pitchFamily="34" charset="0"/>
              </a:rPr>
              <a:t>LatentView Data Engineering Proposal for </a:t>
            </a:r>
            <a:br>
              <a:rPr lang="en-IN" dirty="0">
                <a:latin typeface="Segoe UI" panose="020B0502040204020203" pitchFamily="34" charset="0"/>
                <a:cs typeface="Segoe UI" panose="020B0502040204020203" pitchFamily="34" charset="0"/>
              </a:rPr>
            </a:br>
            <a:r>
              <a:rPr lang="en-IN" dirty="0">
                <a:latin typeface="Segoe UI" panose="020B0502040204020203" pitchFamily="34" charset="0"/>
                <a:cs typeface="Segoe UI" panose="020B0502040204020203" pitchFamily="34" charset="0"/>
              </a:rPr>
              <a:t>United Airlines</a:t>
            </a:r>
          </a:p>
        </p:txBody>
      </p:sp>
      <p:sp>
        <p:nvSpPr>
          <p:cNvPr id="7" name="Content Placeholder 6">
            <a:extLst>
              <a:ext uri="{FF2B5EF4-FFF2-40B4-BE49-F238E27FC236}">
                <a16:creationId xmlns:a16="http://schemas.microsoft.com/office/drawing/2014/main" id="{6C806B0E-703C-42D7-84DF-BFAF16D983FA}"/>
              </a:ext>
            </a:extLst>
          </p:cNvPr>
          <p:cNvSpPr>
            <a:spLocks noGrp="1"/>
          </p:cNvSpPr>
          <p:nvPr>
            <p:ph sz="quarter" idx="13"/>
          </p:nvPr>
        </p:nvSpPr>
        <p:spPr>
          <a:xfrm>
            <a:off x="632225" y="4095726"/>
            <a:ext cx="2637248" cy="426958"/>
          </a:xfrm>
        </p:spPr>
        <p:txBody>
          <a:bodyPr/>
          <a:lstStyle/>
          <a:p>
            <a:r>
              <a:rPr lang="en-IN" dirty="0">
                <a:latin typeface="Segoe UI" panose="020B0502040204020203" pitchFamily="34" charset="0"/>
                <a:cs typeface="Segoe UI" panose="020B0502040204020203" pitchFamily="34" charset="0"/>
              </a:rPr>
              <a:t>Nov 2018</a:t>
            </a:r>
            <a:endParaRPr lang="en-US" dirty="0"/>
          </a:p>
        </p:txBody>
      </p:sp>
    </p:spTree>
    <p:extLst>
      <p:ext uri="{BB962C8B-B14F-4D97-AF65-F5344CB8AC3E}">
        <p14:creationId xmlns:p14="http://schemas.microsoft.com/office/powerpoint/2010/main" val="1860899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Framework for Modelling</a:t>
            </a:r>
          </a:p>
        </p:txBody>
      </p:sp>
    </p:spTree>
    <p:extLst>
      <p:ext uri="{BB962C8B-B14F-4D97-AF65-F5344CB8AC3E}">
        <p14:creationId xmlns:p14="http://schemas.microsoft.com/office/powerpoint/2010/main" val="3088506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LatentView Framework for Modelling</a:t>
            </a:r>
          </a:p>
        </p:txBody>
      </p:sp>
      <p:sp>
        <p:nvSpPr>
          <p:cNvPr id="10" name="Flowchart: Alternate Process 9">
            <a:extLst>
              <a:ext uri="{FF2B5EF4-FFF2-40B4-BE49-F238E27FC236}">
                <a16:creationId xmlns:a16="http://schemas.microsoft.com/office/drawing/2014/main" id="{AAC92BA0-8587-4915-8808-C49B0B897AC7}"/>
              </a:ext>
            </a:extLst>
          </p:cNvPr>
          <p:cNvSpPr/>
          <p:nvPr/>
        </p:nvSpPr>
        <p:spPr>
          <a:xfrm>
            <a:off x="1959374" y="1266592"/>
            <a:ext cx="8007884" cy="2022267"/>
          </a:xfrm>
          <a:prstGeom prst="flowChartAlternateProcess">
            <a:avLst/>
          </a:prstGeom>
          <a:noFill/>
          <a:ln>
            <a:solidFill>
              <a:schemeClr val="accent3">
                <a:lumMod val="7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latin typeface="Arial" panose="020B0604020202020204" pitchFamily="34" charset="0"/>
              <a:cs typeface="Arial" panose="020B0604020202020204" pitchFamily="34" charset="0"/>
            </a:endParaRPr>
          </a:p>
        </p:txBody>
      </p:sp>
      <p:pic>
        <p:nvPicPr>
          <p:cNvPr id="11" name="Picture 8" descr="Image result for aws">
            <a:extLst>
              <a:ext uri="{FF2B5EF4-FFF2-40B4-BE49-F238E27FC236}">
                <a16:creationId xmlns:a16="http://schemas.microsoft.com/office/drawing/2014/main" id="{23297F73-C849-401D-AF63-EBE772DB364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7278" y="1075204"/>
            <a:ext cx="870532" cy="489674"/>
          </a:xfrm>
          <a:prstGeom prst="rect">
            <a:avLst/>
          </a:prstGeom>
          <a:noFill/>
          <a:extLst>
            <a:ext uri="{909E8E84-426E-40DD-AFC4-6F175D3DCCD1}">
              <a14:hiddenFill xmlns:a14="http://schemas.microsoft.com/office/drawing/2010/main">
                <a:solidFill>
                  <a:srgbClr val="FFFFFF"/>
                </a:solidFill>
              </a14:hiddenFill>
            </a:ext>
          </a:extLst>
        </p:spPr>
      </p:pic>
      <p:grpSp>
        <p:nvGrpSpPr>
          <p:cNvPr id="87" name="Group 86">
            <a:extLst>
              <a:ext uri="{FF2B5EF4-FFF2-40B4-BE49-F238E27FC236}">
                <a16:creationId xmlns:a16="http://schemas.microsoft.com/office/drawing/2014/main" id="{EA392AE7-4A03-471C-9E67-901B7E49790D}"/>
              </a:ext>
            </a:extLst>
          </p:cNvPr>
          <p:cNvGrpSpPr/>
          <p:nvPr/>
        </p:nvGrpSpPr>
        <p:grpSpPr>
          <a:xfrm>
            <a:off x="881893" y="1767095"/>
            <a:ext cx="719813" cy="939835"/>
            <a:chOff x="665151" y="1970827"/>
            <a:chExt cx="719813" cy="939835"/>
          </a:xfrm>
        </p:grpSpPr>
        <p:pic>
          <p:nvPicPr>
            <p:cNvPr id="14" name="Picture 13">
              <a:extLst>
                <a:ext uri="{FF2B5EF4-FFF2-40B4-BE49-F238E27FC236}">
                  <a16:creationId xmlns:a16="http://schemas.microsoft.com/office/drawing/2014/main" id="{AA6CBA8C-A21C-40D9-AD0E-5B58BC0A14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151" y="1970827"/>
              <a:ext cx="719813" cy="719813"/>
            </a:xfrm>
            <a:prstGeom prst="rect">
              <a:avLst/>
            </a:prstGeom>
          </p:spPr>
        </p:pic>
        <p:sp>
          <p:nvSpPr>
            <p:cNvPr id="15" name="TextBox 14">
              <a:extLst>
                <a:ext uri="{FF2B5EF4-FFF2-40B4-BE49-F238E27FC236}">
                  <a16:creationId xmlns:a16="http://schemas.microsoft.com/office/drawing/2014/main" id="{85EF958E-D39D-4FF0-A89F-D6098FCE8AD6}"/>
                </a:ext>
              </a:extLst>
            </p:cNvPr>
            <p:cNvSpPr txBox="1"/>
            <p:nvPr/>
          </p:nvSpPr>
          <p:spPr>
            <a:xfrm>
              <a:off x="682452" y="2633663"/>
              <a:ext cx="609461"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Users</a:t>
              </a:r>
            </a:p>
          </p:txBody>
        </p:sp>
      </p:grpSp>
      <p:sp>
        <p:nvSpPr>
          <p:cNvPr id="37" name="TextBox 36">
            <a:extLst>
              <a:ext uri="{FF2B5EF4-FFF2-40B4-BE49-F238E27FC236}">
                <a16:creationId xmlns:a16="http://schemas.microsoft.com/office/drawing/2014/main" id="{DB507A37-F232-47D9-BA16-D74020D86654}"/>
              </a:ext>
            </a:extLst>
          </p:cNvPr>
          <p:cNvSpPr txBox="1"/>
          <p:nvPr/>
        </p:nvSpPr>
        <p:spPr>
          <a:xfrm>
            <a:off x="2070178" y="2484886"/>
            <a:ext cx="1008378"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User login</a:t>
            </a:r>
          </a:p>
        </p:txBody>
      </p:sp>
      <p:sp>
        <p:nvSpPr>
          <p:cNvPr id="39" name="TextBox 38">
            <a:extLst>
              <a:ext uri="{FF2B5EF4-FFF2-40B4-BE49-F238E27FC236}">
                <a16:creationId xmlns:a16="http://schemas.microsoft.com/office/drawing/2014/main" id="{5EDE1428-6C2A-4358-9D17-3771E8C8A23E}"/>
              </a:ext>
            </a:extLst>
          </p:cNvPr>
          <p:cNvSpPr txBox="1"/>
          <p:nvPr/>
        </p:nvSpPr>
        <p:spPr>
          <a:xfrm>
            <a:off x="4537896" y="5695538"/>
            <a:ext cx="2850840" cy="28504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Palantir Foundry</a:t>
            </a:r>
          </a:p>
        </p:txBody>
      </p:sp>
      <p:sp>
        <p:nvSpPr>
          <p:cNvPr id="60" name="Oval 59">
            <a:extLst>
              <a:ext uri="{FF2B5EF4-FFF2-40B4-BE49-F238E27FC236}">
                <a16:creationId xmlns:a16="http://schemas.microsoft.com/office/drawing/2014/main" id="{EBFAB212-CE88-48A1-B569-0BA08A6FD634}"/>
              </a:ext>
            </a:extLst>
          </p:cNvPr>
          <p:cNvSpPr/>
          <p:nvPr/>
        </p:nvSpPr>
        <p:spPr>
          <a:xfrm>
            <a:off x="3529275" y="1713380"/>
            <a:ext cx="1149671" cy="1131863"/>
          </a:xfrm>
          <a:prstGeom prst="ellipse">
            <a:avLst/>
          </a:prstGeom>
          <a:solidFill>
            <a:schemeClr val="tx2">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4" name="Rectangle 63">
            <a:extLst>
              <a:ext uri="{FF2B5EF4-FFF2-40B4-BE49-F238E27FC236}">
                <a16:creationId xmlns:a16="http://schemas.microsoft.com/office/drawing/2014/main" id="{6727FFA9-136C-4D93-BF2D-42783908D759}"/>
              </a:ext>
            </a:extLst>
          </p:cNvPr>
          <p:cNvSpPr/>
          <p:nvPr/>
        </p:nvSpPr>
        <p:spPr>
          <a:xfrm>
            <a:off x="3468747" y="2177644"/>
            <a:ext cx="1270726" cy="203334"/>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1">
                    <a:lumMod val="50000"/>
                  </a:schemeClr>
                </a:solidFill>
                <a:latin typeface="Arial" panose="020B0604020202020204" pitchFamily="34" charset="0"/>
                <a:cs typeface="Arial" panose="020B0604020202020204" pitchFamily="34" charset="0"/>
              </a:rPr>
              <a:t>Data </a:t>
            </a:r>
          </a:p>
          <a:p>
            <a:pPr algn="ctr"/>
            <a:r>
              <a:rPr lang="en-US" sz="1100" b="1" dirty="0">
                <a:solidFill>
                  <a:schemeClr val="accent1">
                    <a:lumMod val="50000"/>
                  </a:schemeClr>
                </a:solidFill>
                <a:latin typeface="Arial" panose="020B0604020202020204" pitchFamily="34" charset="0"/>
                <a:cs typeface="Arial" panose="020B0604020202020204" pitchFamily="34" charset="0"/>
              </a:rPr>
              <a:t>Pre-Processing</a:t>
            </a:r>
          </a:p>
        </p:txBody>
      </p:sp>
      <p:grpSp>
        <p:nvGrpSpPr>
          <p:cNvPr id="78" name="Group 77">
            <a:extLst>
              <a:ext uri="{FF2B5EF4-FFF2-40B4-BE49-F238E27FC236}">
                <a16:creationId xmlns:a16="http://schemas.microsoft.com/office/drawing/2014/main" id="{E3A6E3B8-0775-4609-853C-CE79D576FCEE}"/>
              </a:ext>
            </a:extLst>
          </p:cNvPr>
          <p:cNvGrpSpPr/>
          <p:nvPr/>
        </p:nvGrpSpPr>
        <p:grpSpPr>
          <a:xfrm>
            <a:off x="5025384" y="1663072"/>
            <a:ext cx="1409159" cy="1131863"/>
            <a:chOff x="3642696" y="2910809"/>
            <a:chExt cx="1409159" cy="1131863"/>
          </a:xfrm>
        </p:grpSpPr>
        <p:sp>
          <p:nvSpPr>
            <p:cNvPr id="61" name="Oval 60">
              <a:extLst>
                <a:ext uri="{FF2B5EF4-FFF2-40B4-BE49-F238E27FC236}">
                  <a16:creationId xmlns:a16="http://schemas.microsoft.com/office/drawing/2014/main" id="{F31D0147-5374-49CC-811A-666794EC97E4}"/>
                </a:ext>
              </a:extLst>
            </p:cNvPr>
            <p:cNvSpPr/>
            <p:nvPr/>
          </p:nvSpPr>
          <p:spPr>
            <a:xfrm>
              <a:off x="3772441" y="2910809"/>
              <a:ext cx="1149671" cy="1131863"/>
            </a:xfrm>
            <a:prstGeom prst="ellipse">
              <a:avLst/>
            </a:prstGeom>
            <a:solidFill>
              <a:schemeClr val="tx2">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5" name="Rectangle 64">
              <a:extLst>
                <a:ext uri="{FF2B5EF4-FFF2-40B4-BE49-F238E27FC236}">
                  <a16:creationId xmlns:a16="http://schemas.microsoft.com/office/drawing/2014/main" id="{95492F02-A841-478C-A68C-ECC56333AA54}"/>
                </a:ext>
              </a:extLst>
            </p:cNvPr>
            <p:cNvSpPr/>
            <p:nvPr/>
          </p:nvSpPr>
          <p:spPr>
            <a:xfrm>
              <a:off x="3642696" y="3352165"/>
              <a:ext cx="1409159" cy="251876"/>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1">
                      <a:lumMod val="50000"/>
                    </a:schemeClr>
                  </a:solidFill>
                  <a:latin typeface="Arial" panose="020B0604020202020204" pitchFamily="34" charset="0"/>
                  <a:cs typeface="Arial" panose="020B0604020202020204" pitchFamily="34" charset="0"/>
                </a:rPr>
                <a:t>Modelling </a:t>
              </a:r>
            </a:p>
            <a:p>
              <a:pPr algn="ctr"/>
              <a:r>
                <a:rPr lang="en-US" sz="1100" b="1" dirty="0">
                  <a:solidFill>
                    <a:schemeClr val="accent1">
                      <a:lumMod val="50000"/>
                    </a:schemeClr>
                  </a:solidFill>
                  <a:latin typeface="Arial" panose="020B0604020202020204" pitchFamily="34" charset="0"/>
                  <a:cs typeface="Arial" panose="020B0604020202020204" pitchFamily="34" charset="0"/>
                </a:rPr>
                <a:t>using Datarobot </a:t>
              </a:r>
            </a:p>
            <a:p>
              <a:pPr algn="ctr"/>
              <a:r>
                <a:rPr lang="en-US" sz="1100" b="1" dirty="0">
                  <a:solidFill>
                    <a:schemeClr val="accent1">
                      <a:lumMod val="50000"/>
                    </a:schemeClr>
                  </a:solidFill>
                  <a:latin typeface="Arial" panose="020B0604020202020204" pitchFamily="34" charset="0"/>
                  <a:cs typeface="Arial" panose="020B0604020202020204" pitchFamily="34" charset="0"/>
                </a:rPr>
                <a:t>&amp; H2O</a:t>
              </a:r>
            </a:p>
          </p:txBody>
        </p:sp>
      </p:grpSp>
      <p:grpSp>
        <p:nvGrpSpPr>
          <p:cNvPr id="76" name="Group 75">
            <a:extLst>
              <a:ext uri="{FF2B5EF4-FFF2-40B4-BE49-F238E27FC236}">
                <a16:creationId xmlns:a16="http://schemas.microsoft.com/office/drawing/2014/main" id="{463267B5-1264-4F05-96C9-A80CF0DD7952}"/>
              </a:ext>
            </a:extLst>
          </p:cNvPr>
          <p:cNvGrpSpPr/>
          <p:nvPr/>
        </p:nvGrpSpPr>
        <p:grpSpPr>
          <a:xfrm>
            <a:off x="6562223" y="1663071"/>
            <a:ext cx="1378947" cy="1131863"/>
            <a:chOff x="6742523" y="4615399"/>
            <a:chExt cx="1378947" cy="1131863"/>
          </a:xfrm>
        </p:grpSpPr>
        <p:sp>
          <p:nvSpPr>
            <p:cNvPr id="62" name="Oval 61">
              <a:extLst>
                <a:ext uri="{FF2B5EF4-FFF2-40B4-BE49-F238E27FC236}">
                  <a16:creationId xmlns:a16="http://schemas.microsoft.com/office/drawing/2014/main" id="{6E797335-E094-40F7-BF01-69FD9C311372}"/>
                </a:ext>
              </a:extLst>
            </p:cNvPr>
            <p:cNvSpPr/>
            <p:nvPr/>
          </p:nvSpPr>
          <p:spPr>
            <a:xfrm>
              <a:off x="6857162" y="4615399"/>
              <a:ext cx="1149671" cy="1131863"/>
            </a:xfrm>
            <a:prstGeom prst="ellipse">
              <a:avLst/>
            </a:prstGeom>
            <a:solidFill>
              <a:schemeClr val="tx2">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6" name="Rectangle 65">
              <a:extLst>
                <a:ext uri="{FF2B5EF4-FFF2-40B4-BE49-F238E27FC236}">
                  <a16:creationId xmlns:a16="http://schemas.microsoft.com/office/drawing/2014/main" id="{BBFEBA04-374A-443B-B012-91AEE078F6FD}"/>
                </a:ext>
              </a:extLst>
            </p:cNvPr>
            <p:cNvSpPr/>
            <p:nvPr/>
          </p:nvSpPr>
          <p:spPr>
            <a:xfrm>
              <a:off x="6742523" y="5023697"/>
              <a:ext cx="1378947" cy="23241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1">
                      <a:lumMod val="50000"/>
                    </a:schemeClr>
                  </a:solidFill>
                  <a:latin typeface="Arial" panose="020B0604020202020204" pitchFamily="34" charset="0"/>
                  <a:cs typeface="Arial" panose="020B0604020202020204" pitchFamily="34" charset="0"/>
                </a:rPr>
                <a:t>Getting the </a:t>
              </a:r>
            </a:p>
            <a:p>
              <a:pPr algn="ctr"/>
              <a:r>
                <a:rPr lang="en-US" sz="1100" b="1" dirty="0">
                  <a:solidFill>
                    <a:schemeClr val="accent1">
                      <a:lumMod val="50000"/>
                    </a:schemeClr>
                  </a:solidFill>
                  <a:latin typeface="Arial" panose="020B0604020202020204" pitchFamily="34" charset="0"/>
                  <a:cs typeface="Arial" panose="020B0604020202020204" pitchFamily="34" charset="0"/>
                </a:rPr>
                <a:t>results / output</a:t>
              </a:r>
            </a:p>
          </p:txBody>
        </p:sp>
      </p:grpSp>
      <p:grpSp>
        <p:nvGrpSpPr>
          <p:cNvPr id="74" name="Group 73">
            <a:extLst>
              <a:ext uri="{FF2B5EF4-FFF2-40B4-BE49-F238E27FC236}">
                <a16:creationId xmlns:a16="http://schemas.microsoft.com/office/drawing/2014/main" id="{35D14D01-8ABF-4DA1-93A8-BBE0E718DE5A}"/>
              </a:ext>
            </a:extLst>
          </p:cNvPr>
          <p:cNvGrpSpPr/>
          <p:nvPr/>
        </p:nvGrpSpPr>
        <p:grpSpPr>
          <a:xfrm>
            <a:off x="8258051" y="1661638"/>
            <a:ext cx="1153815" cy="1131863"/>
            <a:chOff x="9139823" y="2910809"/>
            <a:chExt cx="1153815" cy="1131863"/>
          </a:xfrm>
        </p:grpSpPr>
        <p:sp>
          <p:nvSpPr>
            <p:cNvPr id="63" name="Oval 62">
              <a:extLst>
                <a:ext uri="{FF2B5EF4-FFF2-40B4-BE49-F238E27FC236}">
                  <a16:creationId xmlns:a16="http://schemas.microsoft.com/office/drawing/2014/main" id="{CFD736FD-B9A0-46E8-A3EE-40A86D30598E}"/>
                </a:ext>
              </a:extLst>
            </p:cNvPr>
            <p:cNvSpPr/>
            <p:nvPr/>
          </p:nvSpPr>
          <p:spPr>
            <a:xfrm>
              <a:off x="9143967" y="2910809"/>
              <a:ext cx="1149671" cy="1131863"/>
            </a:xfrm>
            <a:prstGeom prst="ellipse">
              <a:avLst/>
            </a:prstGeom>
            <a:solidFill>
              <a:schemeClr val="tx2">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7" name="Rectangle 66">
              <a:extLst>
                <a:ext uri="{FF2B5EF4-FFF2-40B4-BE49-F238E27FC236}">
                  <a16:creationId xmlns:a16="http://schemas.microsoft.com/office/drawing/2014/main" id="{8C52DCBF-9ECB-4BD3-BD5A-683CBE023966}"/>
                </a:ext>
              </a:extLst>
            </p:cNvPr>
            <p:cNvSpPr/>
            <p:nvPr/>
          </p:nvSpPr>
          <p:spPr>
            <a:xfrm>
              <a:off x="9139823" y="3433987"/>
              <a:ext cx="1149671" cy="126308"/>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1">
                      <a:lumMod val="50000"/>
                    </a:schemeClr>
                  </a:solidFill>
                  <a:latin typeface="Arial" panose="020B0604020202020204" pitchFamily="34" charset="0"/>
                  <a:cs typeface="Arial" panose="020B0604020202020204" pitchFamily="34" charset="0"/>
                </a:rPr>
                <a:t>Rolling Back the results to the system</a:t>
              </a:r>
            </a:p>
          </p:txBody>
        </p:sp>
      </p:grpSp>
      <p:sp>
        <p:nvSpPr>
          <p:cNvPr id="68" name="Arrow: Right 67">
            <a:extLst>
              <a:ext uri="{FF2B5EF4-FFF2-40B4-BE49-F238E27FC236}">
                <a16:creationId xmlns:a16="http://schemas.microsoft.com/office/drawing/2014/main" id="{14E7CF1B-D11F-4E92-BF9D-B929F1286CB1}"/>
              </a:ext>
            </a:extLst>
          </p:cNvPr>
          <p:cNvSpPr/>
          <p:nvPr/>
        </p:nvSpPr>
        <p:spPr>
          <a:xfrm>
            <a:off x="4794247" y="2116693"/>
            <a:ext cx="249929" cy="229756"/>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9" name="Arrow: Right 68">
            <a:extLst>
              <a:ext uri="{FF2B5EF4-FFF2-40B4-BE49-F238E27FC236}">
                <a16:creationId xmlns:a16="http://schemas.microsoft.com/office/drawing/2014/main" id="{E2BB1DC0-DCBE-49A7-828B-8C8AD6C49924}"/>
              </a:ext>
            </a:extLst>
          </p:cNvPr>
          <p:cNvSpPr/>
          <p:nvPr/>
        </p:nvSpPr>
        <p:spPr>
          <a:xfrm>
            <a:off x="7890021" y="2118367"/>
            <a:ext cx="249929" cy="229756"/>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0" name="Arrow: Right 69">
            <a:extLst>
              <a:ext uri="{FF2B5EF4-FFF2-40B4-BE49-F238E27FC236}">
                <a16:creationId xmlns:a16="http://schemas.microsoft.com/office/drawing/2014/main" id="{42F0C3CF-FEF1-479E-A98F-7B1400D2EC8C}"/>
              </a:ext>
            </a:extLst>
          </p:cNvPr>
          <p:cNvSpPr/>
          <p:nvPr/>
        </p:nvSpPr>
        <p:spPr>
          <a:xfrm>
            <a:off x="6381009" y="2116693"/>
            <a:ext cx="249929" cy="229756"/>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4" name="TextBox 83">
            <a:extLst>
              <a:ext uri="{FF2B5EF4-FFF2-40B4-BE49-F238E27FC236}">
                <a16:creationId xmlns:a16="http://schemas.microsoft.com/office/drawing/2014/main" id="{D25188B9-76CB-4F7A-A183-32A860607125}"/>
              </a:ext>
            </a:extLst>
          </p:cNvPr>
          <p:cNvSpPr txBox="1"/>
          <p:nvPr/>
        </p:nvSpPr>
        <p:spPr>
          <a:xfrm>
            <a:off x="4776871" y="2999765"/>
            <a:ext cx="2372890" cy="2836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AWS Platform</a:t>
            </a:r>
          </a:p>
        </p:txBody>
      </p:sp>
      <p:sp>
        <p:nvSpPr>
          <p:cNvPr id="86" name="Arrow: Right 85">
            <a:extLst>
              <a:ext uri="{FF2B5EF4-FFF2-40B4-BE49-F238E27FC236}">
                <a16:creationId xmlns:a16="http://schemas.microsoft.com/office/drawing/2014/main" id="{0A394EC5-771C-46F4-8CC5-6C39969FDD2D}"/>
              </a:ext>
            </a:extLst>
          </p:cNvPr>
          <p:cNvSpPr/>
          <p:nvPr/>
        </p:nvSpPr>
        <p:spPr>
          <a:xfrm>
            <a:off x="1840503" y="2115083"/>
            <a:ext cx="249929" cy="229756"/>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88" name="Picture 18" descr="Image result for intention icon">
            <a:extLst>
              <a:ext uri="{FF2B5EF4-FFF2-40B4-BE49-F238E27FC236}">
                <a16:creationId xmlns:a16="http://schemas.microsoft.com/office/drawing/2014/main" id="{1EFDAA31-1866-4786-9418-6A9B3DB7CE8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7855" y="1999817"/>
            <a:ext cx="462207" cy="487091"/>
          </a:xfrm>
          <a:prstGeom prst="rect">
            <a:avLst/>
          </a:prstGeom>
          <a:noFill/>
          <a:extLst>
            <a:ext uri="{909E8E84-426E-40DD-AFC4-6F175D3DCCD1}">
              <a14:hiddenFill xmlns:a14="http://schemas.microsoft.com/office/drawing/2010/main">
                <a:solidFill>
                  <a:srgbClr val="FFFFFF"/>
                </a:solidFill>
              </a14:hiddenFill>
            </a:ext>
          </a:extLst>
        </p:spPr>
      </p:pic>
      <p:sp>
        <p:nvSpPr>
          <p:cNvPr id="89" name="Arrow: Right 88">
            <a:extLst>
              <a:ext uri="{FF2B5EF4-FFF2-40B4-BE49-F238E27FC236}">
                <a16:creationId xmlns:a16="http://schemas.microsoft.com/office/drawing/2014/main" id="{86585F2A-ABF9-4E73-B676-2B0C89E4409F}"/>
              </a:ext>
            </a:extLst>
          </p:cNvPr>
          <p:cNvSpPr/>
          <p:nvPr/>
        </p:nvSpPr>
        <p:spPr>
          <a:xfrm>
            <a:off x="3053091" y="2112690"/>
            <a:ext cx="249929" cy="229756"/>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0" name="Flowchart: Alternate Process 89">
            <a:extLst>
              <a:ext uri="{FF2B5EF4-FFF2-40B4-BE49-F238E27FC236}">
                <a16:creationId xmlns:a16="http://schemas.microsoft.com/office/drawing/2014/main" id="{9ED240D5-F8D9-4127-9B28-3CBF5279C3A2}"/>
              </a:ext>
            </a:extLst>
          </p:cNvPr>
          <p:cNvSpPr/>
          <p:nvPr/>
        </p:nvSpPr>
        <p:spPr>
          <a:xfrm>
            <a:off x="1959374" y="3949940"/>
            <a:ext cx="8007884" cy="2022267"/>
          </a:xfrm>
          <a:prstGeom prst="flowChartAlternateProcess">
            <a:avLst/>
          </a:prstGeom>
          <a:noFill/>
          <a:ln>
            <a:solidFill>
              <a:schemeClr val="accent3">
                <a:lumMod val="7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latin typeface="Arial" panose="020B0604020202020204" pitchFamily="34" charset="0"/>
              <a:cs typeface="Arial" panose="020B0604020202020204" pitchFamily="34" charset="0"/>
            </a:endParaRPr>
          </a:p>
        </p:txBody>
      </p:sp>
      <p:pic>
        <p:nvPicPr>
          <p:cNvPr id="91" name="Picture 16" descr="Image result for Database">
            <a:extLst>
              <a:ext uri="{FF2B5EF4-FFF2-40B4-BE49-F238E27FC236}">
                <a16:creationId xmlns:a16="http://schemas.microsoft.com/office/drawing/2014/main" id="{76AC9D60-8E90-4CB4-ABF8-527A52BD8A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79671" y="1791560"/>
            <a:ext cx="786511" cy="786511"/>
          </a:xfrm>
          <a:prstGeom prst="rect">
            <a:avLst/>
          </a:prstGeom>
          <a:noFill/>
          <a:extLst>
            <a:ext uri="{909E8E84-426E-40DD-AFC4-6F175D3DCCD1}">
              <a14:hiddenFill xmlns:a14="http://schemas.microsoft.com/office/drawing/2010/main">
                <a:solidFill>
                  <a:srgbClr val="FFFFFF"/>
                </a:solidFill>
              </a14:hiddenFill>
            </a:ext>
          </a:extLst>
        </p:spPr>
      </p:pic>
      <p:sp>
        <p:nvSpPr>
          <p:cNvPr id="92" name="Isosceles Triangle 91">
            <a:extLst>
              <a:ext uri="{FF2B5EF4-FFF2-40B4-BE49-F238E27FC236}">
                <a16:creationId xmlns:a16="http://schemas.microsoft.com/office/drawing/2014/main" id="{2293A079-1751-4B3B-A3FC-AC410D0E8A62}"/>
              </a:ext>
            </a:extLst>
          </p:cNvPr>
          <p:cNvSpPr/>
          <p:nvPr/>
        </p:nvSpPr>
        <p:spPr>
          <a:xfrm rot="5400000">
            <a:off x="9444042" y="2080827"/>
            <a:ext cx="1537240" cy="300664"/>
          </a:xfrm>
          <a:prstGeom prst="triangl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35748BF9-D35E-4981-91D3-6DD2E70F76F6}"/>
              </a:ext>
            </a:extLst>
          </p:cNvPr>
          <p:cNvSpPr txBox="1"/>
          <p:nvPr/>
        </p:nvSpPr>
        <p:spPr>
          <a:xfrm>
            <a:off x="10193513" y="2561532"/>
            <a:ext cx="149630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User Activity Log</a:t>
            </a:r>
          </a:p>
        </p:txBody>
      </p:sp>
      <p:sp>
        <p:nvSpPr>
          <p:cNvPr id="94" name="Rectangle 93">
            <a:extLst>
              <a:ext uri="{FF2B5EF4-FFF2-40B4-BE49-F238E27FC236}">
                <a16:creationId xmlns:a16="http://schemas.microsoft.com/office/drawing/2014/main" id="{F2818C92-1244-4134-AFED-31FAF846B8D7}"/>
              </a:ext>
            </a:extLst>
          </p:cNvPr>
          <p:cNvSpPr/>
          <p:nvPr/>
        </p:nvSpPr>
        <p:spPr>
          <a:xfrm>
            <a:off x="2478006" y="4450576"/>
            <a:ext cx="7209483" cy="1066932"/>
          </a:xfrm>
          <a:prstGeom prst="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latin typeface="Arial" panose="020B0604020202020204" pitchFamily="34" charset="0"/>
              <a:cs typeface="Arial" panose="020B0604020202020204" pitchFamily="34" charset="0"/>
            </a:endParaRPr>
          </a:p>
        </p:txBody>
      </p:sp>
      <p:sp>
        <p:nvSpPr>
          <p:cNvPr id="96" name="TextBox 95">
            <a:extLst>
              <a:ext uri="{FF2B5EF4-FFF2-40B4-BE49-F238E27FC236}">
                <a16:creationId xmlns:a16="http://schemas.microsoft.com/office/drawing/2014/main" id="{74DCA957-2881-43C5-82C4-BBC7433D94FF}"/>
              </a:ext>
            </a:extLst>
          </p:cNvPr>
          <p:cNvSpPr txBox="1"/>
          <p:nvPr/>
        </p:nvSpPr>
        <p:spPr>
          <a:xfrm>
            <a:off x="2607810" y="3388567"/>
            <a:ext cx="1496300" cy="461665"/>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Exporting Data from Palantir</a:t>
            </a:r>
          </a:p>
        </p:txBody>
      </p:sp>
      <p:cxnSp>
        <p:nvCxnSpPr>
          <p:cNvPr id="98" name="Straight Arrow Connector 97">
            <a:extLst>
              <a:ext uri="{FF2B5EF4-FFF2-40B4-BE49-F238E27FC236}">
                <a16:creationId xmlns:a16="http://schemas.microsoft.com/office/drawing/2014/main" id="{EC21DB33-6421-4560-A1EC-D13F81FAD6A5}"/>
              </a:ext>
            </a:extLst>
          </p:cNvPr>
          <p:cNvCxnSpPr>
            <a:cxnSpLocks/>
          </p:cNvCxnSpPr>
          <p:nvPr/>
        </p:nvCxnSpPr>
        <p:spPr>
          <a:xfrm flipV="1">
            <a:off x="4104110" y="2962110"/>
            <a:ext cx="0" cy="1371600"/>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0382D80-241A-41A6-A4B5-3BB794D46E3E}"/>
              </a:ext>
            </a:extLst>
          </p:cNvPr>
          <p:cNvCxnSpPr>
            <a:cxnSpLocks/>
          </p:cNvCxnSpPr>
          <p:nvPr/>
        </p:nvCxnSpPr>
        <p:spPr>
          <a:xfrm>
            <a:off x="8832886" y="2962110"/>
            <a:ext cx="0" cy="1371600"/>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BF55C8CA-DE0F-45D0-86E8-AC24090EF7A6}"/>
              </a:ext>
            </a:extLst>
          </p:cNvPr>
          <p:cNvSpPr txBox="1"/>
          <p:nvPr/>
        </p:nvSpPr>
        <p:spPr>
          <a:xfrm>
            <a:off x="8792739" y="3370808"/>
            <a:ext cx="1496300" cy="461665"/>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Output Data sent to Palantir</a:t>
            </a:r>
          </a:p>
        </p:txBody>
      </p:sp>
      <p:sp>
        <p:nvSpPr>
          <p:cNvPr id="101" name="TextBox 100">
            <a:extLst>
              <a:ext uri="{FF2B5EF4-FFF2-40B4-BE49-F238E27FC236}">
                <a16:creationId xmlns:a16="http://schemas.microsoft.com/office/drawing/2014/main" id="{BA07A842-C629-4012-8907-6FDEE60029A6}"/>
              </a:ext>
            </a:extLst>
          </p:cNvPr>
          <p:cNvSpPr txBox="1"/>
          <p:nvPr/>
        </p:nvSpPr>
        <p:spPr>
          <a:xfrm>
            <a:off x="6964679" y="4741342"/>
            <a:ext cx="2515851" cy="461665"/>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Data can be exported in formats like XML, HTML , Excel / csv </a:t>
            </a:r>
          </a:p>
        </p:txBody>
      </p:sp>
      <p:pic>
        <p:nvPicPr>
          <p:cNvPr id="103" name="Picture 102">
            <a:extLst>
              <a:ext uri="{FF2B5EF4-FFF2-40B4-BE49-F238E27FC236}">
                <a16:creationId xmlns:a16="http://schemas.microsoft.com/office/drawing/2014/main" id="{31E33F28-A81E-46F3-9615-0E49111AFA57}"/>
              </a:ext>
            </a:extLst>
          </p:cNvPr>
          <p:cNvPicPr>
            <a:picLocks noChangeAspect="1"/>
          </p:cNvPicPr>
          <p:nvPr/>
        </p:nvPicPr>
        <p:blipFill>
          <a:blip r:embed="rId6"/>
          <a:stretch>
            <a:fillRect/>
          </a:stretch>
        </p:blipFill>
        <p:spPr>
          <a:xfrm>
            <a:off x="5766492" y="4667375"/>
            <a:ext cx="1047750" cy="609600"/>
          </a:xfrm>
          <a:prstGeom prst="rect">
            <a:avLst/>
          </a:prstGeom>
        </p:spPr>
      </p:pic>
      <p:pic>
        <p:nvPicPr>
          <p:cNvPr id="104" name="Picture 103" descr="https://static.thenounproject.com/png/1658749-200.png">
            <a:extLst>
              <a:ext uri="{FF2B5EF4-FFF2-40B4-BE49-F238E27FC236}">
                <a16:creationId xmlns:a16="http://schemas.microsoft.com/office/drawing/2014/main" id="{4477F783-FC0B-46B3-9015-EE649F1D187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98712" y="4639592"/>
            <a:ext cx="588773" cy="58877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 descr="https://static.thenounproject.com/png/627189-200.png">
            <a:extLst>
              <a:ext uri="{FF2B5EF4-FFF2-40B4-BE49-F238E27FC236}">
                <a16:creationId xmlns:a16="http://schemas.microsoft.com/office/drawing/2014/main" id="{1B7C469A-32D8-4867-9C2F-507352CD634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68050" y="4639592"/>
            <a:ext cx="588773" cy="58877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8" descr="https://static.thenounproject.com/png/1658773-200.png">
            <a:extLst>
              <a:ext uri="{FF2B5EF4-FFF2-40B4-BE49-F238E27FC236}">
                <a16:creationId xmlns:a16="http://schemas.microsoft.com/office/drawing/2014/main" id="{CDDAE6F8-9599-483A-9EF3-45C5667073B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17343" y="4639592"/>
            <a:ext cx="588774" cy="588774"/>
          </a:xfrm>
          <a:prstGeom prst="rect">
            <a:avLst/>
          </a:prstGeom>
          <a:noFill/>
          <a:extLst>
            <a:ext uri="{909E8E84-426E-40DD-AFC4-6F175D3DCCD1}">
              <a14:hiddenFill xmlns:a14="http://schemas.microsoft.com/office/drawing/2010/main">
                <a:solidFill>
                  <a:srgbClr val="FFFFFF"/>
                </a:solidFill>
              </a14:hiddenFill>
            </a:ext>
          </a:extLst>
        </p:spPr>
      </p:pic>
      <p:sp>
        <p:nvSpPr>
          <p:cNvPr id="107" name="Arrow: Right 106">
            <a:extLst>
              <a:ext uri="{FF2B5EF4-FFF2-40B4-BE49-F238E27FC236}">
                <a16:creationId xmlns:a16="http://schemas.microsoft.com/office/drawing/2014/main" id="{E393B223-0A4B-4886-B732-D667323CCFD0}"/>
              </a:ext>
            </a:extLst>
          </p:cNvPr>
          <p:cNvSpPr/>
          <p:nvPr/>
        </p:nvSpPr>
        <p:spPr>
          <a:xfrm>
            <a:off x="5351913" y="4857296"/>
            <a:ext cx="249929" cy="229756"/>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8" name="TextBox 107">
            <a:extLst>
              <a:ext uri="{FF2B5EF4-FFF2-40B4-BE49-F238E27FC236}">
                <a16:creationId xmlns:a16="http://schemas.microsoft.com/office/drawing/2014/main" id="{82E65127-C7A9-47A4-969A-19B48D86A716}"/>
              </a:ext>
            </a:extLst>
          </p:cNvPr>
          <p:cNvSpPr txBox="1"/>
          <p:nvPr/>
        </p:nvSpPr>
        <p:spPr>
          <a:xfrm>
            <a:off x="2549395" y="4741341"/>
            <a:ext cx="1142547" cy="461665"/>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UA Data Sources</a:t>
            </a:r>
          </a:p>
        </p:txBody>
      </p:sp>
    </p:spTree>
    <p:extLst>
      <p:ext uri="{BB962C8B-B14F-4D97-AF65-F5344CB8AC3E}">
        <p14:creationId xmlns:p14="http://schemas.microsoft.com/office/powerpoint/2010/main" val="4076831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Palantir Framework for Analytics</a:t>
            </a:r>
          </a:p>
        </p:txBody>
      </p:sp>
      <p:pic>
        <p:nvPicPr>
          <p:cNvPr id="2" name="Picture 1">
            <a:extLst>
              <a:ext uri="{FF2B5EF4-FFF2-40B4-BE49-F238E27FC236}">
                <a16:creationId xmlns:a16="http://schemas.microsoft.com/office/drawing/2014/main" id="{5F4E0931-EA40-4DEB-B8AE-905EB9722DFE}"/>
              </a:ext>
            </a:extLst>
          </p:cNvPr>
          <p:cNvPicPr>
            <a:picLocks noChangeAspect="1"/>
          </p:cNvPicPr>
          <p:nvPr/>
        </p:nvPicPr>
        <p:blipFill>
          <a:blip r:embed="rId2"/>
          <a:stretch>
            <a:fillRect/>
          </a:stretch>
        </p:blipFill>
        <p:spPr>
          <a:xfrm>
            <a:off x="1251294" y="1235388"/>
            <a:ext cx="9689412" cy="4749177"/>
          </a:xfrm>
          <a:prstGeom prst="rect">
            <a:avLst/>
          </a:prstGeom>
        </p:spPr>
      </p:pic>
    </p:spTree>
    <p:extLst>
      <p:ext uri="{BB962C8B-B14F-4D97-AF65-F5344CB8AC3E}">
        <p14:creationId xmlns:p14="http://schemas.microsoft.com/office/powerpoint/2010/main" val="464301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AWS Machine Learning Partner Solutions</a:t>
            </a:r>
          </a:p>
        </p:txBody>
      </p:sp>
      <p:sp>
        <p:nvSpPr>
          <p:cNvPr id="7" name="Rectangle 6">
            <a:extLst>
              <a:ext uri="{FF2B5EF4-FFF2-40B4-BE49-F238E27FC236}">
                <a16:creationId xmlns:a16="http://schemas.microsoft.com/office/drawing/2014/main" id="{BC9E5536-B220-4D05-BF38-0D1E137F04A8}"/>
              </a:ext>
            </a:extLst>
          </p:cNvPr>
          <p:cNvSpPr/>
          <p:nvPr/>
        </p:nvSpPr>
        <p:spPr>
          <a:xfrm>
            <a:off x="574385" y="843799"/>
            <a:ext cx="10965574" cy="164761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APN Partners enabling data scientists and machine learning practitioners with tools to take their data, train predictive models and make predictions on new data</a:t>
            </a:r>
          </a:p>
        </p:txBody>
      </p:sp>
      <p:sp>
        <p:nvSpPr>
          <p:cNvPr id="10" name="Rectangle 9">
            <a:extLst>
              <a:ext uri="{FF2B5EF4-FFF2-40B4-BE49-F238E27FC236}">
                <a16:creationId xmlns:a16="http://schemas.microsoft.com/office/drawing/2014/main" id="{91CD29E0-3FE8-4999-BA56-2A265EB65D82}"/>
              </a:ext>
            </a:extLst>
          </p:cNvPr>
          <p:cNvSpPr/>
          <p:nvPr/>
        </p:nvSpPr>
        <p:spPr>
          <a:xfrm>
            <a:off x="479163" y="3482009"/>
            <a:ext cx="5459896" cy="2698988"/>
          </a:xfrm>
          <a:prstGeom prst="rect">
            <a:avLst/>
          </a:prstGeom>
        </p:spPr>
        <p:txBody>
          <a:bodyPr wrap="square">
            <a:spAutoFit/>
          </a:bodyPr>
          <a:lstStyle/>
          <a:p>
            <a:r>
              <a:rPr lang="en-US" sz="1400" b="1" dirty="0" err="1">
                <a:latin typeface="Arial" panose="020B0604020202020204" pitchFamily="34" charset="0"/>
                <a:cs typeface="Arial" panose="020B0604020202020204" pitchFamily="34" charset="0"/>
              </a:rPr>
              <a:t>DataRobot</a:t>
            </a:r>
            <a:endParaRPr lang="en-US" sz="1400" b="1" dirty="0">
              <a:latin typeface="Arial" panose="020B0604020202020204" pitchFamily="34" charset="0"/>
              <a:cs typeface="Arial" panose="020B0604020202020204" pitchFamily="34" charset="0"/>
            </a:endParaRPr>
          </a:p>
          <a:p>
            <a:endParaRPr lang="en-US" sz="1400" b="1" dirty="0">
              <a:latin typeface="Arial" panose="020B0604020202020204" pitchFamily="34" charset="0"/>
              <a:cs typeface="Arial" panose="020B0604020202020204" pitchFamily="34" charset="0"/>
            </a:endParaRPr>
          </a:p>
          <a:p>
            <a:r>
              <a:rPr lang="en-US" sz="1400" dirty="0" err="1">
                <a:latin typeface="Arial" panose="020B0604020202020204" pitchFamily="34" charset="0"/>
                <a:cs typeface="Arial" panose="020B0604020202020204" pitchFamily="34" charset="0"/>
              </a:rPr>
              <a:t>DataRobot</a:t>
            </a:r>
            <a:r>
              <a:rPr lang="en-US" sz="1400" dirty="0">
                <a:latin typeface="Arial" panose="020B0604020202020204" pitchFamily="34" charset="0"/>
                <a:cs typeface="Arial" panose="020B0604020202020204" pitchFamily="34" charset="0"/>
              </a:rPr>
              <a:t> for AWS offers an enterprise machine learning platform that empowers users of all skill levels to make better predictions faster. Companies of all sizes can deploy and scale </a:t>
            </a:r>
            <a:r>
              <a:rPr lang="en-US" sz="1400" dirty="0" err="1">
                <a:latin typeface="Arial" panose="020B0604020202020204" pitchFamily="34" charset="0"/>
                <a:cs typeface="Arial" panose="020B0604020202020204" pitchFamily="34" charset="0"/>
              </a:rPr>
              <a:t>DataRobot</a:t>
            </a:r>
            <a:r>
              <a:rPr lang="en-US" sz="1400" dirty="0">
                <a:latin typeface="Arial" panose="020B0604020202020204" pitchFamily="34" charset="0"/>
                <a:cs typeface="Arial" panose="020B0604020202020204" pitchFamily="34" charset="0"/>
              </a:rPr>
              <a:t> Cloud on AWS or on their Amazon VPC.</a:t>
            </a:r>
          </a:p>
          <a:p>
            <a:endParaRPr lang="en-US" sz="1400" dirty="0">
              <a:latin typeface="Arial" panose="020B0604020202020204" pitchFamily="34" charset="0"/>
              <a:cs typeface="Arial" panose="020B0604020202020204" pitchFamily="34" charset="0"/>
            </a:endParaRPr>
          </a:p>
          <a:p>
            <a:r>
              <a:rPr lang="en-US" sz="1400" dirty="0" err="1">
                <a:latin typeface="Arial" panose="020B0604020202020204" pitchFamily="34" charset="0"/>
                <a:cs typeface="Arial" panose="020B0604020202020204" pitchFamily="34" charset="0"/>
              </a:rPr>
              <a:t>DataRobot</a:t>
            </a:r>
            <a:r>
              <a:rPr lang="en-US" sz="1400" dirty="0">
                <a:latin typeface="Arial" panose="020B0604020202020204" pitchFamily="34" charset="0"/>
                <a:cs typeface="Arial" panose="020B0604020202020204" pitchFamily="34" charset="0"/>
              </a:rPr>
              <a:t> captures the knowledge, experience and best practices of the world's leading data scientists, delivering unmatched levels of automation and ease-of-use for machine learning initiatives. </a:t>
            </a:r>
            <a:r>
              <a:rPr lang="en-US" sz="1400" dirty="0" err="1">
                <a:latin typeface="Arial" panose="020B0604020202020204" pitchFamily="34" charset="0"/>
                <a:cs typeface="Arial" panose="020B0604020202020204" pitchFamily="34" charset="0"/>
              </a:rPr>
              <a:t>DataRobot</a:t>
            </a:r>
            <a:r>
              <a:rPr lang="en-US" sz="1400" dirty="0">
                <a:latin typeface="Arial" panose="020B0604020202020204" pitchFamily="34" charset="0"/>
                <a:cs typeface="Arial" panose="020B0604020202020204" pitchFamily="34" charset="0"/>
              </a:rPr>
              <a:t> enables users to build and deploy highly accurate ML models in a fraction of the time.</a:t>
            </a:r>
          </a:p>
        </p:txBody>
      </p:sp>
      <p:pic>
        <p:nvPicPr>
          <p:cNvPr id="11" name="Picture 10">
            <a:extLst>
              <a:ext uri="{FF2B5EF4-FFF2-40B4-BE49-F238E27FC236}">
                <a16:creationId xmlns:a16="http://schemas.microsoft.com/office/drawing/2014/main" id="{AD8B9D93-FA91-4836-B32F-66A3F9FA28C7}"/>
              </a:ext>
            </a:extLst>
          </p:cNvPr>
          <p:cNvPicPr>
            <a:picLocks noChangeAspect="1"/>
          </p:cNvPicPr>
          <p:nvPr/>
        </p:nvPicPr>
        <p:blipFill>
          <a:blip r:embed="rId3"/>
          <a:stretch>
            <a:fillRect/>
          </a:stretch>
        </p:blipFill>
        <p:spPr>
          <a:xfrm>
            <a:off x="1981214" y="1500809"/>
            <a:ext cx="2800350" cy="1981200"/>
          </a:xfrm>
          <a:prstGeom prst="rect">
            <a:avLst/>
          </a:prstGeom>
        </p:spPr>
      </p:pic>
      <p:sp>
        <p:nvSpPr>
          <p:cNvPr id="13" name="Rectangle 12">
            <a:extLst>
              <a:ext uri="{FF2B5EF4-FFF2-40B4-BE49-F238E27FC236}">
                <a16:creationId xmlns:a16="http://schemas.microsoft.com/office/drawing/2014/main" id="{A1D8C63B-EE1B-433D-AC17-74510FB3DDD5}"/>
              </a:ext>
            </a:extLst>
          </p:cNvPr>
          <p:cNvSpPr/>
          <p:nvPr/>
        </p:nvSpPr>
        <p:spPr>
          <a:xfrm>
            <a:off x="6157719" y="3482009"/>
            <a:ext cx="5459896" cy="2677656"/>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H2O.ai</a:t>
            </a:r>
          </a:p>
          <a:p>
            <a:endParaRPr lang="en-US" sz="1400" b="1"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H2O is a fully Distributed In-Memory Machine Learning platform that supports the following algorithms: GLM, Distributed Random Forest, Gradient Boosting Machine, Deep learning, K-means , PCA, and more. It is extremely easy to use from R, Python &amp; H2O Flow.</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H2O.ai is focused on bringing AI to businesses through software. We are one of the leading open source platforms that makes it easy to deploy ML and predictive analytics to solve complex problems.</a:t>
            </a:r>
          </a:p>
        </p:txBody>
      </p:sp>
      <p:pic>
        <p:nvPicPr>
          <p:cNvPr id="12" name="Picture 11">
            <a:extLst>
              <a:ext uri="{FF2B5EF4-FFF2-40B4-BE49-F238E27FC236}">
                <a16:creationId xmlns:a16="http://schemas.microsoft.com/office/drawing/2014/main" id="{B13658EE-082E-49C6-BD99-AC3FF436EF6E}"/>
              </a:ext>
            </a:extLst>
          </p:cNvPr>
          <p:cNvPicPr>
            <a:picLocks noChangeAspect="1"/>
          </p:cNvPicPr>
          <p:nvPr/>
        </p:nvPicPr>
        <p:blipFill>
          <a:blip r:embed="rId4"/>
          <a:stretch>
            <a:fillRect/>
          </a:stretch>
        </p:blipFill>
        <p:spPr>
          <a:xfrm>
            <a:off x="7477967" y="1457325"/>
            <a:ext cx="2819400" cy="1971675"/>
          </a:xfrm>
          <a:prstGeom prst="rect">
            <a:avLst/>
          </a:prstGeom>
        </p:spPr>
      </p:pic>
      <p:sp>
        <p:nvSpPr>
          <p:cNvPr id="16" name="Rectangle 15">
            <a:extLst>
              <a:ext uri="{FF2B5EF4-FFF2-40B4-BE49-F238E27FC236}">
                <a16:creationId xmlns:a16="http://schemas.microsoft.com/office/drawing/2014/main" id="{9EF4FEA8-DF78-4F99-BC05-3A6E9DBA3E93}"/>
              </a:ext>
            </a:extLst>
          </p:cNvPr>
          <p:cNvSpPr/>
          <p:nvPr/>
        </p:nvSpPr>
        <p:spPr>
          <a:xfrm>
            <a:off x="599654" y="6342528"/>
            <a:ext cx="9700592" cy="307777"/>
          </a:xfrm>
          <a:prstGeom prst="rect">
            <a:avLst/>
          </a:prstGeom>
        </p:spPr>
        <p:txBody>
          <a:bodyPr wrap="square">
            <a:spAutoFit/>
          </a:bodyPr>
          <a:lstStyle/>
          <a:p>
            <a:r>
              <a:rPr lang="en-US" sz="1400" i="1" dirty="0"/>
              <a:t>https://aws.amazon.com/machine-learning/partner-solutions/</a:t>
            </a:r>
          </a:p>
        </p:txBody>
      </p:sp>
    </p:spTree>
    <p:extLst>
      <p:ext uri="{BB962C8B-B14F-4D97-AF65-F5344CB8AC3E}">
        <p14:creationId xmlns:p14="http://schemas.microsoft.com/office/powerpoint/2010/main" val="4122347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Deploying Machine Learning Models on AWS Using H2O</a:t>
            </a:r>
          </a:p>
        </p:txBody>
      </p:sp>
      <p:sp>
        <p:nvSpPr>
          <p:cNvPr id="24" name="Rectangle 23">
            <a:extLst>
              <a:ext uri="{FF2B5EF4-FFF2-40B4-BE49-F238E27FC236}">
                <a16:creationId xmlns:a16="http://schemas.microsoft.com/office/drawing/2014/main" id="{E2F0BC83-6CE5-4087-A007-B363255C4701}"/>
              </a:ext>
            </a:extLst>
          </p:cNvPr>
          <p:cNvSpPr/>
          <p:nvPr/>
        </p:nvSpPr>
        <p:spPr>
          <a:xfrm>
            <a:off x="574385" y="843799"/>
            <a:ext cx="10965574" cy="164761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H2O is an open source data machine learning platform that provides a flexible, user-friendly tool to help data scientists and machine learning practitioners</a:t>
            </a:r>
          </a:p>
          <a:p>
            <a:pPr marL="285750" indent="-285750">
              <a:buFont typeface="Arial" panose="020B0604020202020204" pitchFamily="34" charset="0"/>
              <a:buChar char="•"/>
            </a:pPr>
            <a:endParaRPr lang="en-US" sz="14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To fully harness the power of H2O it should be deployed as a distributed application. This makes AWS the perfect choice for the deployment of H2O, which can be easily deployed directly from AWS Marketplace </a:t>
            </a:r>
          </a:p>
        </p:txBody>
      </p:sp>
      <p:pic>
        <p:nvPicPr>
          <p:cNvPr id="6" name="Picture 5">
            <a:extLst>
              <a:ext uri="{FF2B5EF4-FFF2-40B4-BE49-F238E27FC236}">
                <a16:creationId xmlns:a16="http://schemas.microsoft.com/office/drawing/2014/main" id="{083BADE5-07C4-4CD4-A5D1-D8AFF2EAD2B3}"/>
              </a:ext>
            </a:extLst>
          </p:cNvPr>
          <p:cNvPicPr>
            <a:picLocks noChangeAspect="1"/>
          </p:cNvPicPr>
          <p:nvPr/>
        </p:nvPicPr>
        <p:blipFill>
          <a:blip r:embed="rId2"/>
          <a:stretch>
            <a:fillRect/>
          </a:stretch>
        </p:blipFill>
        <p:spPr>
          <a:xfrm>
            <a:off x="2772704" y="2194477"/>
            <a:ext cx="6877050" cy="3105150"/>
          </a:xfrm>
          <a:prstGeom prst="rect">
            <a:avLst/>
          </a:prstGeom>
        </p:spPr>
      </p:pic>
      <p:sp>
        <p:nvSpPr>
          <p:cNvPr id="8" name="Rectangle 7">
            <a:extLst>
              <a:ext uri="{FF2B5EF4-FFF2-40B4-BE49-F238E27FC236}">
                <a16:creationId xmlns:a16="http://schemas.microsoft.com/office/drawing/2014/main" id="{43D53CFF-E585-45DB-9ABC-DBBD3AB17107}"/>
              </a:ext>
            </a:extLst>
          </p:cNvPr>
          <p:cNvSpPr/>
          <p:nvPr/>
        </p:nvSpPr>
        <p:spPr>
          <a:xfrm>
            <a:off x="599654" y="6342528"/>
            <a:ext cx="9700592" cy="307777"/>
          </a:xfrm>
          <a:prstGeom prst="rect">
            <a:avLst/>
          </a:prstGeom>
        </p:spPr>
        <p:txBody>
          <a:bodyPr wrap="square">
            <a:spAutoFit/>
          </a:bodyPr>
          <a:lstStyle/>
          <a:p>
            <a:r>
              <a:rPr lang="en-US" sz="1400" i="1" dirty="0"/>
              <a:t>https://aws.amazon.com/blogs/apn/4-steps-to-train-and-deploy-machine-learning-models-on-aws-using-h2o/</a:t>
            </a:r>
          </a:p>
        </p:txBody>
      </p:sp>
    </p:spTree>
    <p:extLst>
      <p:ext uri="{BB962C8B-B14F-4D97-AF65-F5344CB8AC3E}">
        <p14:creationId xmlns:p14="http://schemas.microsoft.com/office/powerpoint/2010/main" val="3918808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59212" y="2362200"/>
            <a:ext cx="6993152" cy="914400"/>
          </a:xfrm>
        </p:spPr>
        <p:txBody>
          <a:bodyPr/>
          <a:lstStyle/>
          <a:p>
            <a:r>
              <a:rPr lang="en-US" dirty="0"/>
              <a:t>Adoption</a:t>
            </a:r>
          </a:p>
        </p:txBody>
      </p:sp>
    </p:spTree>
    <p:extLst>
      <p:ext uri="{BB962C8B-B14F-4D97-AF65-F5344CB8AC3E}">
        <p14:creationId xmlns:p14="http://schemas.microsoft.com/office/powerpoint/2010/main" val="2379473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solidFill>
                  <a:schemeClr val="lt1"/>
                </a:solidFill>
                <a:sym typeface="Arial"/>
              </a:rPr>
              <a:t>Illustrative Roadmap for Adoption of Analytics CoE</a:t>
            </a:r>
          </a:p>
        </p:txBody>
      </p:sp>
      <p:sp>
        <p:nvSpPr>
          <p:cNvPr id="134" name="Rectangle 133">
            <a:extLst>
              <a:ext uri="{FF2B5EF4-FFF2-40B4-BE49-F238E27FC236}">
                <a16:creationId xmlns:a16="http://schemas.microsoft.com/office/drawing/2014/main" id="{855F92C2-2BC3-4FB1-9A18-8DE93DE75446}"/>
              </a:ext>
            </a:extLst>
          </p:cNvPr>
          <p:cNvSpPr/>
          <p:nvPr/>
        </p:nvSpPr>
        <p:spPr>
          <a:xfrm>
            <a:off x="7645037" y="7162776"/>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310554203"/>
              </p:ext>
            </p:extLst>
          </p:nvPr>
        </p:nvGraphicFramePr>
        <p:xfrm>
          <a:off x="599655" y="1496178"/>
          <a:ext cx="10940304" cy="4280509"/>
        </p:xfrm>
        <a:graphic>
          <a:graphicData uri="http://schemas.openxmlformats.org/drawingml/2006/table">
            <a:tbl>
              <a:tblPr firstRow="1" bandRow="1">
                <a:tableStyleId>{F5AB1C69-6EDB-4FF4-983F-18BD219EF322}</a:tableStyleId>
              </a:tblPr>
              <a:tblGrid>
                <a:gridCol w="1708116">
                  <a:extLst>
                    <a:ext uri="{9D8B030D-6E8A-4147-A177-3AD203B41FA5}">
                      <a16:colId xmlns:a16="http://schemas.microsoft.com/office/drawing/2014/main" val="20000"/>
                    </a:ext>
                  </a:extLst>
                </a:gridCol>
                <a:gridCol w="3265715">
                  <a:extLst>
                    <a:ext uri="{9D8B030D-6E8A-4147-A177-3AD203B41FA5}">
                      <a16:colId xmlns:a16="http://schemas.microsoft.com/office/drawing/2014/main" val="20001"/>
                    </a:ext>
                  </a:extLst>
                </a:gridCol>
                <a:gridCol w="3207657">
                  <a:extLst>
                    <a:ext uri="{9D8B030D-6E8A-4147-A177-3AD203B41FA5}">
                      <a16:colId xmlns:a16="http://schemas.microsoft.com/office/drawing/2014/main" val="20002"/>
                    </a:ext>
                  </a:extLst>
                </a:gridCol>
                <a:gridCol w="2758816">
                  <a:extLst>
                    <a:ext uri="{9D8B030D-6E8A-4147-A177-3AD203B41FA5}">
                      <a16:colId xmlns:a16="http://schemas.microsoft.com/office/drawing/2014/main" val="20003"/>
                    </a:ext>
                  </a:extLst>
                </a:gridCol>
              </a:tblGrid>
              <a:tr h="629391">
                <a:tc>
                  <a:txBody>
                    <a:bodyPr/>
                    <a:lstStyle/>
                    <a:p>
                      <a:pPr algn="ctr"/>
                      <a:endParaRPr lang="en-US" sz="1400" dirty="0">
                        <a:latin typeface="Arial" panose="020B0604020202020204" pitchFamily="34" charset="0"/>
                        <a:cs typeface="Arial" panose="020B0604020202020204" pitchFamily="34" charset="0"/>
                      </a:endParaRPr>
                    </a:p>
                  </a:txBody>
                  <a:tcPr anchor="ctr">
                    <a:solidFill>
                      <a:schemeClr val="bg1"/>
                    </a:solidFill>
                  </a:tcPr>
                </a:tc>
                <a:tc>
                  <a:txBody>
                    <a:bodyPr/>
                    <a:lstStyle/>
                    <a:p>
                      <a:pPr algn="ctr"/>
                      <a:r>
                        <a:rPr lang="en-US" sz="1400" b="1" dirty="0">
                          <a:latin typeface="Arial" panose="020B0604020202020204" pitchFamily="34" charset="0"/>
                          <a:cs typeface="Arial" panose="020B0604020202020204" pitchFamily="34" charset="0"/>
                        </a:rPr>
                        <a:t>Initiate Success</a:t>
                      </a:r>
                    </a:p>
                  </a:txBody>
                  <a:tcPr anchor="ctr"/>
                </a:tc>
                <a:tc>
                  <a:txBody>
                    <a:bodyPr/>
                    <a:lstStyle/>
                    <a:p>
                      <a:pPr algn="ctr"/>
                      <a:r>
                        <a:rPr lang="en-US" sz="1400" b="1" dirty="0">
                          <a:latin typeface="Arial" panose="020B0604020202020204" pitchFamily="34" charset="0"/>
                          <a:cs typeface="Arial" panose="020B0604020202020204" pitchFamily="34" charset="0"/>
                        </a:rPr>
                        <a:t>Consolidation</a:t>
                      </a:r>
                    </a:p>
                  </a:txBody>
                  <a:tcPr anchor="ctr"/>
                </a:tc>
                <a:tc>
                  <a:txBody>
                    <a:bodyPr/>
                    <a:lstStyle/>
                    <a:p>
                      <a:pPr algn="ctr"/>
                      <a:r>
                        <a:rPr lang="en-US" sz="1400" b="1" dirty="0">
                          <a:latin typeface="Arial" panose="020B0604020202020204" pitchFamily="34" charset="0"/>
                          <a:cs typeface="Arial" panose="020B0604020202020204" pitchFamily="34" charset="0"/>
                        </a:rPr>
                        <a:t>Expansion</a:t>
                      </a:r>
                    </a:p>
                  </a:txBody>
                  <a:tcPr anchor="ctr"/>
                </a:tc>
                <a:extLst>
                  <a:ext uri="{0D108BD9-81ED-4DB2-BD59-A6C34878D82A}">
                    <a16:rowId xmlns:a16="http://schemas.microsoft.com/office/drawing/2014/main" val="10000"/>
                  </a:ext>
                </a:extLst>
              </a:tr>
              <a:tr h="1180269">
                <a:tc>
                  <a:txBody>
                    <a:bodyPr/>
                    <a:lstStyle/>
                    <a:p>
                      <a:pPr algn="ctr"/>
                      <a:r>
                        <a:rPr lang="en-US" sz="1400" b="1" dirty="0">
                          <a:latin typeface="Arial" panose="020B0604020202020204" pitchFamily="34" charset="0"/>
                          <a:cs typeface="Arial" panose="020B0604020202020204" pitchFamily="34" charset="0"/>
                        </a:rPr>
                        <a:t>Objective</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Small initiatives, quick wins</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Deploy analytics solutions for usage by business.</a:t>
                      </a:r>
                      <a:r>
                        <a:rPr lang="en-US" sz="1400" baseline="0" dirty="0">
                          <a:latin typeface="Arial" panose="020B0604020202020204" pitchFamily="34" charset="0"/>
                          <a:cs typeface="Arial" panose="020B0604020202020204" pitchFamily="34" charset="0"/>
                        </a:rPr>
                        <a:t> </a:t>
                      </a:r>
                    </a:p>
                    <a:p>
                      <a:pPr marL="285750" indent="-285750" algn="l">
                        <a:buFont typeface="Arial" panose="020B0604020202020204" pitchFamily="34" charset="0"/>
                        <a:buChar char="•"/>
                      </a:pPr>
                      <a:r>
                        <a:rPr lang="en-US" sz="1400" baseline="0" dirty="0">
                          <a:latin typeface="Arial" panose="020B0604020202020204" pitchFamily="34" charset="0"/>
                          <a:cs typeface="Arial" panose="020B0604020202020204" pitchFamily="34" charset="0"/>
                        </a:rPr>
                        <a:t>Reduce the no of reports</a:t>
                      </a:r>
                      <a:endParaRPr lang="en-US" sz="1400" dirty="0">
                        <a:latin typeface="Arial" panose="020B0604020202020204" pitchFamily="34" charset="0"/>
                        <a:cs typeface="Arial" panose="020B0604020202020204" pitchFamily="34" charset="0"/>
                      </a:endParaRP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Democratize analytics solutions across enterprise</a:t>
                      </a:r>
                    </a:p>
                  </a:txBody>
                  <a:tcPr anchor="ctr"/>
                </a:tc>
                <a:extLst>
                  <a:ext uri="{0D108BD9-81ED-4DB2-BD59-A6C34878D82A}">
                    <a16:rowId xmlns:a16="http://schemas.microsoft.com/office/drawing/2014/main" val="10001"/>
                  </a:ext>
                </a:extLst>
              </a:tr>
              <a:tr h="1180269">
                <a:tc>
                  <a:txBody>
                    <a:bodyPr/>
                    <a:lstStyle/>
                    <a:p>
                      <a:pPr algn="ctr"/>
                      <a:r>
                        <a:rPr lang="en-US" sz="1400" b="1" dirty="0">
                          <a:latin typeface="Arial" panose="020B0604020202020204" pitchFamily="34" charset="0"/>
                          <a:cs typeface="Arial" panose="020B0604020202020204" pitchFamily="34" charset="0"/>
                        </a:rPr>
                        <a:t>Scope</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Focus on actionable pilot projects that have the support of the business and where success can be quickly measured</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Focus on multiple large analytics solution deployments across different divisions</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Focus on automated decisioning, self-serve solutions, machine learning</a:t>
                      </a:r>
                    </a:p>
                  </a:txBody>
                  <a:tcPr anchor="ctr"/>
                </a:tc>
                <a:extLst>
                  <a:ext uri="{0D108BD9-81ED-4DB2-BD59-A6C34878D82A}">
                    <a16:rowId xmlns:a16="http://schemas.microsoft.com/office/drawing/2014/main" val="10002"/>
                  </a:ext>
                </a:extLst>
              </a:tr>
              <a:tr h="1290580">
                <a:tc>
                  <a:txBody>
                    <a:bodyPr/>
                    <a:lstStyle/>
                    <a:p>
                      <a:pPr algn="ctr"/>
                      <a:r>
                        <a:rPr lang="en-US" sz="1400" b="1" dirty="0">
                          <a:latin typeface="Arial" panose="020B0604020202020204" pitchFamily="34" charset="0"/>
                          <a:cs typeface="Arial" panose="020B0604020202020204" pitchFamily="34" charset="0"/>
                        </a:rPr>
                        <a:t>Industry Status</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Many firms have completed or in the process of completing this wave</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Analytics savvy firms are pulling ahead. Some of the traditional firms are in early stages</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‘Analytics as Foundation’ firms like CapitalOne, Google are in this stage. Some of the traditional firms have built it in pockets </a:t>
                      </a:r>
                    </a:p>
                  </a:txBody>
                  <a:tcPr anchor="ctr"/>
                </a:tc>
                <a:extLst>
                  <a:ext uri="{0D108BD9-81ED-4DB2-BD59-A6C34878D82A}">
                    <a16:rowId xmlns:a16="http://schemas.microsoft.com/office/drawing/2014/main" val="10003"/>
                  </a:ext>
                </a:extLst>
              </a:tr>
            </a:tbl>
          </a:graphicData>
        </a:graphic>
      </p:graphicFrame>
      <p:sp>
        <p:nvSpPr>
          <p:cNvPr id="6" name="Rectangle 5"/>
          <p:cNvSpPr/>
          <p:nvPr/>
        </p:nvSpPr>
        <p:spPr>
          <a:xfrm>
            <a:off x="599655" y="827837"/>
            <a:ext cx="10605374"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As analytics deployment transitions through these waves, the challenge is to sustain momentum and showcase value continuously</a:t>
            </a:r>
          </a:p>
        </p:txBody>
      </p:sp>
    </p:spTree>
    <p:extLst>
      <p:ext uri="{BB962C8B-B14F-4D97-AF65-F5344CB8AC3E}">
        <p14:creationId xmlns:p14="http://schemas.microsoft.com/office/powerpoint/2010/main" val="530436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06F71A-EC4B-41CE-AB68-006AE615985E}"/>
              </a:ext>
            </a:extLst>
          </p:cNvPr>
          <p:cNvSpPr>
            <a:spLocks noGrp="1"/>
          </p:cNvSpPr>
          <p:nvPr>
            <p:ph type="ctrTitle"/>
          </p:nvPr>
        </p:nvSpPr>
        <p:spPr/>
        <p:txBody>
          <a:bodyPr/>
          <a:lstStyle/>
          <a:p>
            <a:r>
              <a:rPr lang="en-US" dirty="0"/>
              <a:t>Thank You</a:t>
            </a:r>
          </a:p>
        </p:txBody>
      </p:sp>
      <p:sp>
        <p:nvSpPr>
          <p:cNvPr id="4" name="Content Placeholder 3">
            <a:extLst>
              <a:ext uri="{FF2B5EF4-FFF2-40B4-BE49-F238E27FC236}">
                <a16:creationId xmlns:a16="http://schemas.microsoft.com/office/drawing/2014/main" id="{0A8EE6E6-9E29-4569-A09E-27532EBC2A39}"/>
              </a:ext>
            </a:extLst>
          </p:cNvPr>
          <p:cNvSpPr>
            <a:spLocks noGrp="1"/>
          </p:cNvSpPr>
          <p:nvPr>
            <p:ph sz="quarter" idx="10"/>
          </p:nvPr>
        </p:nvSpPr>
        <p:spPr>
          <a:xfrm>
            <a:off x="112931" y="5643313"/>
            <a:ext cx="3496542" cy="292266"/>
          </a:xfrm>
        </p:spPr>
        <p:txBody>
          <a:bodyPr/>
          <a:lstStyle/>
          <a:p>
            <a:r>
              <a:rPr lang="en-US" dirty="0"/>
              <a:t>ganesh.sankaran@latentview.com</a:t>
            </a:r>
          </a:p>
        </p:txBody>
      </p:sp>
    </p:spTree>
    <p:extLst>
      <p:ext uri="{BB962C8B-B14F-4D97-AF65-F5344CB8AC3E}">
        <p14:creationId xmlns:p14="http://schemas.microsoft.com/office/powerpoint/2010/main" val="1315063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Appendix</a:t>
            </a:r>
          </a:p>
        </p:txBody>
      </p:sp>
    </p:spTree>
    <p:extLst>
      <p:ext uri="{BB962C8B-B14F-4D97-AF65-F5344CB8AC3E}">
        <p14:creationId xmlns:p14="http://schemas.microsoft.com/office/powerpoint/2010/main" val="308074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solidFill>
                  <a:schemeClr val="lt1"/>
                </a:solidFill>
                <a:sym typeface="Arial"/>
              </a:rPr>
              <a:t>What LatentView Can Do ? </a:t>
            </a:r>
          </a:p>
        </p:txBody>
      </p:sp>
      <p:sp>
        <p:nvSpPr>
          <p:cNvPr id="134" name="Rectangle 133">
            <a:extLst>
              <a:ext uri="{FF2B5EF4-FFF2-40B4-BE49-F238E27FC236}">
                <a16:creationId xmlns:a16="http://schemas.microsoft.com/office/drawing/2014/main" id="{855F92C2-2BC3-4FB1-9A18-8DE93DE75446}"/>
              </a:ext>
            </a:extLst>
          </p:cNvPr>
          <p:cNvSpPr/>
          <p:nvPr/>
        </p:nvSpPr>
        <p:spPr>
          <a:xfrm>
            <a:off x="7645037" y="7162776"/>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7" name="Straight Connector 6"/>
          <p:cNvCxnSpPr/>
          <p:nvPr/>
        </p:nvCxnSpPr>
        <p:spPr>
          <a:xfrm>
            <a:off x="519752" y="2182123"/>
            <a:ext cx="10698480" cy="0"/>
          </a:xfrm>
          <a:prstGeom prst="line">
            <a:avLst/>
          </a:prstGeom>
          <a:noFill/>
          <a:ln w="19050" cap="flat" cmpd="sng" algn="ctr">
            <a:solidFill>
              <a:schemeClr val="tx2">
                <a:lumMod val="60000"/>
                <a:lumOff val="40000"/>
              </a:schemeClr>
            </a:solidFill>
            <a:prstDash val="dash"/>
            <a:miter lim="800000"/>
          </a:ln>
          <a:effectLst/>
        </p:spPr>
      </p:cxnSp>
      <p:cxnSp>
        <p:nvCxnSpPr>
          <p:cNvPr id="8" name="Straight Connector 7"/>
          <p:cNvCxnSpPr/>
          <p:nvPr/>
        </p:nvCxnSpPr>
        <p:spPr>
          <a:xfrm>
            <a:off x="519752" y="3737525"/>
            <a:ext cx="10698480" cy="0"/>
          </a:xfrm>
          <a:prstGeom prst="line">
            <a:avLst/>
          </a:prstGeom>
          <a:noFill/>
          <a:ln w="19050" cap="flat" cmpd="sng" algn="ctr">
            <a:solidFill>
              <a:schemeClr val="tx2">
                <a:lumMod val="60000"/>
                <a:lumOff val="40000"/>
              </a:schemeClr>
            </a:solidFill>
            <a:prstDash val="dash"/>
            <a:miter lim="800000"/>
          </a:ln>
          <a:effectLst/>
        </p:spPr>
      </p:cxnSp>
      <p:sp>
        <p:nvSpPr>
          <p:cNvPr id="9" name="Rounded Rectangle 8"/>
          <p:cNvSpPr/>
          <p:nvPr/>
        </p:nvSpPr>
        <p:spPr>
          <a:xfrm>
            <a:off x="599655" y="922451"/>
            <a:ext cx="1515711" cy="800306"/>
          </a:xfrm>
          <a:prstGeom prst="roundRect">
            <a:avLst/>
          </a:prstGeom>
          <a:solidFill>
            <a:srgbClr val="366390"/>
          </a:solidFill>
          <a:ln w="25400" cap="flat" cmpd="sng" algn="ctr">
            <a:noFill/>
            <a:prstDash val="solid"/>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Data Understanding</a:t>
            </a:r>
          </a:p>
        </p:txBody>
      </p:sp>
      <p:pic>
        <p:nvPicPr>
          <p:cNvPr id="10" name="Picture 9"/>
          <p:cNvPicPr>
            <a:picLocks noChangeAspect="1"/>
          </p:cNvPicPr>
          <p:nvPr/>
        </p:nvPicPr>
        <p:blipFill>
          <a:blip r:embed="rId3"/>
          <a:stretch>
            <a:fillRect/>
          </a:stretch>
        </p:blipFill>
        <p:spPr>
          <a:xfrm>
            <a:off x="2554282" y="1184324"/>
            <a:ext cx="2013670" cy="284231"/>
          </a:xfrm>
          <a:prstGeom prst="rect">
            <a:avLst/>
          </a:prstGeom>
        </p:spPr>
      </p:pic>
      <p:sp>
        <p:nvSpPr>
          <p:cNvPr id="11" name="TextBox 10"/>
          <p:cNvSpPr txBox="1"/>
          <p:nvPr/>
        </p:nvSpPr>
        <p:spPr>
          <a:xfrm>
            <a:off x="5056703" y="849423"/>
            <a:ext cx="6115491" cy="932563"/>
          </a:xfrm>
          <a:prstGeom prst="rect">
            <a:avLst/>
          </a:prstGeom>
          <a:noFill/>
          <a:ln>
            <a:noFill/>
            <a:prstDash val="dash"/>
          </a:ln>
        </p:spPr>
        <p:txBody>
          <a:bodyPr wrap="square" rtlCol="0">
            <a:spAutoFit/>
          </a:bodyPr>
          <a:lstStyle/>
          <a:p>
            <a:pPr marR="0" lvl="0" defTabSz="914400" eaLnBrk="1" fontAlgn="auto" latinLnBrk="0" hangingPunct="1">
              <a:lnSpc>
                <a:spcPct val="130000"/>
              </a:lnSpc>
              <a:spcBef>
                <a:spcPts val="0"/>
              </a:spcBef>
              <a:spcAft>
                <a:spcPts val="0"/>
              </a:spcAft>
              <a:buClrTx/>
              <a:buSzTx/>
              <a:tabLst/>
              <a:defRPr/>
            </a:pPr>
            <a:r>
              <a:rPr kumimoji="0" lang="en-IN" sz="1400" b="0" i="0" u="none" strike="noStrike" kern="0" cap="none" spc="0" normalizeH="0" baseline="0" noProof="0" dirty="0">
                <a:ln>
                  <a:noFill/>
                </a:ln>
                <a:effectLst/>
                <a:uLnTx/>
                <a:uFillTx/>
                <a:latin typeface="Arial" panose="020B0604020202020204" pitchFamily="34" charset="0"/>
                <a:cs typeface="Arial" panose="020B0604020202020204" pitchFamily="34" charset="0"/>
              </a:rPr>
              <a:t>LatentView by</a:t>
            </a:r>
            <a:r>
              <a:rPr kumimoji="0" lang="en-IN" sz="1400" b="0" i="0" u="none" strike="noStrike" kern="0" cap="none" spc="0" normalizeH="0" noProof="0" dirty="0">
                <a:ln>
                  <a:noFill/>
                </a:ln>
                <a:effectLst/>
                <a:uLnTx/>
                <a:uFillTx/>
                <a:latin typeface="Arial" panose="020B0604020202020204" pitchFamily="34" charset="0"/>
                <a:cs typeface="Arial" panose="020B0604020202020204" pitchFamily="34" charset="0"/>
              </a:rPr>
              <a:t> virtue of having executed multiple engagements in the Consumer Insights space has a very good understanding of data elements which ensures a faster time to market &amp; high quality analytics deliverables</a:t>
            </a:r>
            <a:endParaRPr kumimoji="0" lang="en-IN" sz="1400" b="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2" name="Rounded Rectangle 11"/>
          <p:cNvSpPr/>
          <p:nvPr/>
        </p:nvSpPr>
        <p:spPr>
          <a:xfrm>
            <a:off x="632556" y="2521471"/>
            <a:ext cx="1466957" cy="820085"/>
          </a:xfrm>
          <a:prstGeom prst="roundRect">
            <a:avLst/>
          </a:prstGeom>
          <a:solidFill>
            <a:srgbClr val="244260"/>
          </a:solidFill>
          <a:ln w="25400" cap="flat" cmpd="sng" algn="ctr">
            <a:noFill/>
            <a:prstDash val="solid"/>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lang="en-US" sz="1400" b="1" kern="0" noProof="0" dirty="0">
                <a:solidFill>
                  <a:prstClr val="white"/>
                </a:solidFill>
                <a:latin typeface="Arial" panose="020B0604020202020204" pitchFamily="34" charset="0"/>
                <a:cs typeface="Arial" panose="020B0604020202020204" pitchFamily="34" charset="0"/>
              </a:rPr>
              <a:t>Analytical Frameworks</a:t>
            </a:r>
            <a:endParaRPr kumimoji="0" lang="en-US"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3" name="Text Box 13"/>
          <p:cNvSpPr txBox="1">
            <a:spLocks noChangeArrowheads="1"/>
          </p:cNvSpPr>
          <p:nvPr/>
        </p:nvSpPr>
        <p:spPr bwMode="auto">
          <a:xfrm>
            <a:off x="2267133" y="914077"/>
            <a:ext cx="60641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Low</a:t>
            </a:r>
          </a:p>
        </p:txBody>
      </p:sp>
      <p:sp>
        <p:nvSpPr>
          <p:cNvPr id="14" name="Text Box 13"/>
          <p:cNvSpPr txBox="1">
            <a:spLocks noChangeArrowheads="1"/>
          </p:cNvSpPr>
          <p:nvPr/>
        </p:nvSpPr>
        <p:spPr bwMode="auto">
          <a:xfrm>
            <a:off x="3452994" y="913316"/>
            <a:ext cx="124904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High</a:t>
            </a:r>
          </a:p>
        </p:txBody>
      </p:sp>
      <p:sp>
        <p:nvSpPr>
          <p:cNvPr id="15" name="AutoShape 9"/>
          <p:cNvSpPr>
            <a:spLocks noChangeAspect="1" noChangeArrowheads="1"/>
          </p:cNvSpPr>
          <p:nvPr/>
        </p:nvSpPr>
        <p:spPr bwMode="auto">
          <a:xfrm>
            <a:off x="4159813" y="1494823"/>
            <a:ext cx="137009" cy="90809"/>
          </a:xfrm>
          <a:prstGeom prst="triangle">
            <a:avLst>
              <a:gd name="adj" fmla="val 50000"/>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sz="1000" kern="0">
              <a:solidFill>
                <a:srgbClr val="000000"/>
              </a:solidFill>
              <a:latin typeface="Arial" panose="020B0604020202020204" pitchFamily="34" charset="0"/>
              <a:cs typeface="Arial" panose="020B0604020202020204" pitchFamily="34" charset="0"/>
            </a:endParaRPr>
          </a:p>
        </p:txBody>
      </p:sp>
      <p:sp>
        <p:nvSpPr>
          <p:cNvPr id="16" name="TextBox 15"/>
          <p:cNvSpPr txBox="1"/>
          <p:nvPr/>
        </p:nvSpPr>
        <p:spPr>
          <a:xfrm>
            <a:off x="5056703" y="2498510"/>
            <a:ext cx="6085065" cy="932563"/>
          </a:xfrm>
          <a:prstGeom prst="rect">
            <a:avLst/>
          </a:prstGeom>
          <a:noFill/>
          <a:ln>
            <a:noFill/>
            <a:prstDash val="dash"/>
          </a:ln>
        </p:spPr>
        <p:txBody>
          <a:bodyPr wrap="square" rtlCol="0">
            <a:spAutoFit/>
          </a:bodyPr>
          <a:lstStyle>
            <a:defPPr>
              <a:defRPr lang="en-US"/>
            </a:defPPr>
            <a:lvl1pPr marR="0" lvl="0" fontAlgn="auto">
              <a:lnSpc>
                <a:spcPct val="130000"/>
              </a:lnSpc>
              <a:spcBef>
                <a:spcPts val="0"/>
              </a:spcBef>
              <a:spcAft>
                <a:spcPts val="0"/>
              </a:spcAft>
              <a:buClrTx/>
              <a:buSzTx/>
              <a:tabLst/>
              <a:defRPr kumimoji="0" sz="1200" b="0" i="0" u="none" strike="noStrike" kern="0" cap="none" spc="0" normalizeH="0" baseline="0">
                <a:ln>
                  <a:noFill/>
                </a:ln>
                <a:solidFill>
                  <a:schemeClr val="tx1">
                    <a:lumMod val="50000"/>
                    <a:lumOff val="50000"/>
                  </a:schemeClr>
                </a:solidFill>
                <a:effectLst/>
                <a:uLnTx/>
                <a:uFillTx/>
                <a:latin typeface="Segoe UI" panose="020B0502040204020203" pitchFamily="34" charset="0"/>
                <a:cs typeface="Segoe UI" panose="020B0502040204020203" pitchFamily="34" charset="0"/>
              </a:defRPr>
            </a:lvl1pPr>
          </a:lstStyle>
          <a:p>
            <a:r>
              <a:rPr lang="en-IN" sz="1400" dirty="0">
                <a:solidFill>
                  <a:schemeClr val="tx1"/>
                </a:solidFill>
                <a:latin typeface="Arial" panose="020B0604020202020204" pitchFamily="34" charset="0"/>
                <a:cs typeface="Arial" panose="020B0604020202020204" pitchFamily="34" charset="0"/>
              </a:rPr>
              <a:t>LatentView has built comprehensive frameworks in the areas of Visualization, Social Analytics &amp; Predictive Modelling which can be leveraged for all analytical initiatives across the globe </a:t>
            </a:r>
          </a:p>
        </p:txBody>
      </p:sp>
      <p:pic>
        <p:nvPicPr>
          <p:cNvPr id="17" name="Picture 16"/>
          <p:cNvPicPr>
            <a:picLocks noChangeAspect="1"/>
          </p:cNvPicPr>
          <p:nvPr/>
        </p:nvPicPr>
        <p:blipFill>
          <a:blip r:embed="rId3"/>
          <a:stretch>
            <a:fillRect/>
          </a:stretch>
        </p:blipFill>
        <p:spPr>
          <a:xfrm>
            <a:off x="2586486" y="2849000"/>
            <a:ext cx="2013670" cy="284231"/>
          </a:xfrm>
          <a:prstGeom prst="rect">
            <a:avLst/>
          </a:prstGeom>
        </p:spPr>
      </p:pic>
      <p:sp>
        <p:nvSpPr>
          <p:cNvPr id="18" name="Text Box 13"/>
          <p:cNvSpPr txBox="1">
            <a:spLocks noChangeArrowheads="1"/>
          </p:cNvSpPr>
          <p:nvPr/>
        </p:nvSpPr>
        <p:spPr bwMode="auto">
          <a:xfrm>
            <a:off x="2177793" y="2578753"/>
            <a:ext cx="72796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Shallow</a:t>
            </a:r>
          </a:p>
        </p:txBody>
      </p:sp>
      <p:sp>
        <p:nvSpPr>
          <p:cNvPr id="19" name="Text Box 13"/>
          <p:cNvSpPr txBox="1">
            <a:spLocks noChangeArrowheads="1"/>
          </p:cNvSpPr>
          <p:nvPr/>
        </p:nvSpPr>
        <p:spPr bwMode="auto">
          <a:xfrm>
            <a:off x="3742778" y="2577992"/>
            <a:ext cx="124904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Comprehensive</a:t>
            </a:r>
          </a:p>
        </p:txBody>
      </p:sp>
      <p:sp>
        <p:nvSpPr>
          <p:cNvPr id="20" name="AutoShape 9"/>
          <p:cNvSpPr>
            <a:spLocks noChangeAspect="1" noChangeArrowheads="1"/>
          </p:cNvSpPr>
          <p:nvPr/>
        </p:nvSpPr>
        <p:spPr bwMode="auto">
          <a:xfrm>
            <a:off x="4192017" y="3159499"/>
            <a:ext cx="137009" cy="90809"/>
          </a:xfrm>
          <a:prstGeom prst="triangle">
            <a:avLst>
              <a:gd name="adj" fmla="val 50000"/>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sz="1000" kern="0">
              <a:solidFill>
                <a:srgbClr val="000000"/>
              </a:solidFill>
              <a:latin typeface="Arial" panose="020B0604020202020204" pitchFamily="34" charset="0"/>
              <a:cs typeface="Arial" panose="020B0604020202020204" pitchFamily="34" charset="0"/>
            </a:endParaRPr>
          </a:p>
        </p:txBody>
      </p:sp>
      <p:cxnSp>
        <p:nvCxnSpPr>
          <p:cNvPr id="21" name="Straight Connector 20"/>
          <p:cNvCxnSpPr/>
          <p:nvPr/>
        </p:nvCxnSpPr>
        <p:spPr>
          <a:xfrm>
            <a:off x="519752" y="5292928"/>
            <a:ext cx="10698480" cy="0"/>
          </a:xfrm>
          <a:prstGeom prst="line">
            <a:avLst/>
          </a:prstGeom>
          <a:noFill/>
          <a:ln w="19050" cap="flat" cmpd="sng" algn="ctr">
            <a:solidFill>
              <a:schemeClr val="tx2">
                <a:lumMod val="60000"/>
                <a:lumOff val="40000"/>
              </a:schemeClr>
            </a:solidFill>
            <a:prstDash val="dash"/>
            <a:miter lim="800000"/>
          </a:ln>
          <a:effectLst/>
        </p:spPr>
      </p:cxnSp>
      <p:sp>
        <p:nvSpPr>
          <p:cNvPr id="22" name="Rounded Rectangle 21"/>
          <p:cNvSpPr/>
          <p:nvPr/>
        </p:nvSpPr>
        <p:spPr>
          <a:xfrm>
            <a:off x="648409" y="5564112"/>
            <a:ext cx="1418202" cy="766808"/>
          </a:xfrm>
          <a:prstGeom prst="roundRect">
            <a:avLst/>
          </a:prstGeom>
          <a:solidFill>
            <a:srgbClr val="2F3542"/>
          </a:solidFill>
          <a:ln w="25400" cap="flat" cmpd="sng" algn="ctr">
            <a:noFill/>
            <a:prstDash val="solid"/>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Analytics Competency</a:t>
            </a:r>
          </a:p>
        </p:txBody>
      </p:sp>
      <p:sp>
        <p:nvSpPr>
          <p:cNvPr id="23" name="TextBox 22"/>
          <p:cNvSpPr txBox="1"/>
          <p:nvPr/>
        </p:nvSpPr>
        <p:spPr>
          <a:xfrm>
            <a:off x="5056703" y="5585027"/>
            <a:ext cx="6177165" cy="932563"/>
          </a:xfrm>
          <a:prstGeom prst="rect">
            <a:avLst/>
          </a:prstGeom>
          <a:noFill/>
          <a:ln>
            <a:noFill/>
            <a:prstDash val="dash"/>
          </a:ln>
        </p:spPr>
        <p:txBody>
          <a:bodyPr wrap="square" rtlCol="0">
            <a:spAutoFit/>
          </a:bodyPr>
          <a:lstStyle>
            <a:defPPr>
              <a:defRPr lang="en-US"/>
            </a:defPPr>
            <a:lvl1pPr marR="0" lvl="0" fontAlgn="auto">
              <a:lnSpc>
                <a:spcPct val="130000"/>
              </a:lnSpc>
              <a:spcBef>
                <a:spcPts val="0"/>
              </a:spcBef>
              <a:spcAft>
                <a:spcPts val="0"/>
              </a:spcAft>
              <a:buClrTx/>
              <a:buSzTx/>
              <a:tabLst/>
              <a:defRPr kumimoji="0" sz="1200" b="0" i="0" u="none" strike="noStrike" kern="0" cap="none" spc="0" normalizeH="0" baseline="0">
                <a:ln>
                  <a:noFill/>
                </a:ln>
                <a:solidFill>
                  <a:schemeClr val="tx1">
                    <a:lumMod val="50000"/>
                    <a:lumOff val="50000"/>
                  </a:schemeClr>
                </a:solidFill>
                <a:effectLst/>
                <a:uLnTx/>
                <a:uFillTx/>
                <a:latin typeface="Segoe UI" panose="020B0502040204020203" pitchFamily="34" charset="0"/>
                <a:cs typeface="Segoe UI" panose="020B0502040204020203" pitchFamily="34" charset="0"/>
              </a:defRPr>
            </a:lvl1pPr>
          </a:lstStyle>
          <a:p>
            <a:r>
              <a:rPr lang="en-IN" sz="1400" dirty="0">
                <a:solidFill>
                  <a:schemeClr val="tx1"/>
                </a:solidFill>
                <a:latin typeface="Arial" panose="020B0604020202020204" pitchFamily="34" charset="0"/>
                <a:cs typeface="Arial" panose="020B0604020202020204" pitchFamily="34" charset="0"/>
              </a:rPr>
              <a:t>LatentView is a boutique analytics service provider and so has people who are highly skilled in areas like Visualization, Text Mining, Predictive modelling</a:t>
            </a:r>
          </a:p>
        </p:txBody>
      </p:sp>
      <p:sp>
        <p:nvSpPr>
          <p:cNvPr id="24" name="Rounded Rectangle 23"/>
          <p:cNvSpPr/>
          <p:nvPr/>
        </p:nvSpPr>
        <p:spPr>
          <a:xfrm>
            <a:off x="648409" y="4096128"/>
            <a:ext cx="1418202" cy="796531"/>
          </a:xfrm>
          <a:prstGeom prst="roundRect">
            <a:avLst/>
          </a:prstGeom>
          <a:solidFill>
            <a:srgbClr val="1F6A56"/>
          </a:solidFill>
          <a:ln w="25400" cap="flat" cmpd="sng" algn="ctr">
            <a:noFill/>
            <a:prstDash val="solid"/>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Relationship</a:t>
            </a:r>
            <a:r>
              <a:rPr kumimoji="0" lang="en-US" sz="1400" b="1" i="0" u="none" strike="noStrike" kern="0" cap="none" spc="0" normalizeH="0" noProof="0" dirty="0">
                <a:ln>
                  <a:noFill/>
                </a:ln>
                <a:solidFill>
                  <a:prstClr val="white"/>
                </a:solidFill>
                <a:effectLst/>
                <a:uLnTx/>
                <a:uFillTx/>
                <a:latin typeface="Arial" panose="020B0604020202020204" pitchFamily="34" charset="0"/>
                <a:cs typeface="Arial" panose="020B0604020202020204" pitchFamily="34" charset="0"/>
              </a:rPr>
              <a:t> Strength</a:t>
            </a:r>
            <a:endParaRPr kumimoji="0" lang="en-US"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5" name="TextBox 24"/>
          <p:cNvSpPr txBox="1"/>
          <p:nvPr/>
        </p:nvSpPr>
        <p:spPr>
          <a:xfrm>
            <a:off x="5056703" y="4196755"/>
            <a:ext cx="6085065" cy="652486"/>
          </a:xfrm>
          <a:prstGeom prst="rect">
            <a:avLst/>
          </a:prstGeom>
          <a:noFill/>
          <a:ln>
            <a:noFill/>
            <a:prstDash val="dash"/>
          </a:ln>
        </p:spPr>
        <p:txBody>
          <a:bodyPr wrap="square" rtlCol="0">
            <a:spAutoFit/>
          </a:bodyPr>
          <a:lstStyle>
            <a:defPPr>
              <a:defRPr lang="en-US"/>
            </a:defPPr>
            <a:lvl1pPr marR="0" lvl="0" fontAlgn="auto">
              <a:lnSpc>
                <a:spcPct val="130000"/>
              </a:lnSpc>
              <a:spcBef>
                <a:spcPts val="0"/>
              </a:spcBef>
              <a:spcAft>
                <a:spcPts val="0"/>
              </a:spcAft>
              <a:buClrTx/>
              <a:buSzTx/>
              <a:tabLst/>
              <a:defRPr kumimoji="0" sz="1200" b="0" i="0" u="none" strike="noStrike" kern="0" cap="none" spc="0" normalizeH="0" baseline="0">
                <a:ln>
                  <a:noFill/>
                </a:ln>
                <a:solidFill>
                  <a:schemeClr val="tx1">
                    <a:lumMod val="50000"/>
                    <a:lumOff val="50000"/>
                  </a:schemeClr>
                </a:solidFill>
                <a:effectLst/>
                <a:uLnTx/>
                <a:uFillTx/>
                <a:latin typeface="Segoe UI" panose="020B0502040204020203" pitchFamily="34" charset="0"/>
                <a:cs typeface="Segoe UI" panose="020B0502040204020203" pitchFamily="34" charset="0"/>
              </a:defRPr>
            </a:lvl1pPr>
          </a:lstStyle>
          <a:p>
            <a:r>
              <a:rPr lang="en-IN" sz="1400" dirty="0">
                <a:solidFill>
                  <a:schemeClr val="tx1"/>
                </a:solidFill>
                <a:latin typeface="Arial" panose="020B0604020202020204" pitchFamily="34" charset="0"/>
                <a:cs typeface="Arial" panose="020B0604020202020204" pitchFamily="34" charset="0"/>
              </a:rPr>
              <a:t>LatentView has been working with Revlon recently and has built good credibility with business stakeholders across business functions</a:t>
            </a:r>
          </a:p>
        </p:txBody>
      </p:sp>
      <p:grpSp>
        <p:nvGrpSpPr>
          <p:cNvPr id="4" name="Group 3"/>
          <p:cNvGrpSpPr/>
          <p:nvPr/>
        </p:nvGrpSpPr>
        <p:grpSpPr>
          <a:xfrm>
            <a:off x="2066611" y="4164900"/>
            <a:ext cx="2629151" cy="685514"/>
            <a:chOff x="2066612" y="4304715"/>
            <a:chExt cx="2629151" cy="685514"/>
          </a:xfrm>
        </p:grpSpPr>
        <p:pic>
          <p:nvPicPr>
            <p:cNvPr id="26" name="Picture 25"/>
            <p:cNvPicPr>
              <a:picLocks noChangeAspect="1"/>
            </p:cNvPicPr>
            <p:nvPr/>
          </p:nvPicPr>
          <p:blipFill>
            <a:blip r:embed="rId3"/>
            <a:stretch>
              <a:fillRect/>
            </a:stretch>
          </p:blipFill>
          <p:spPr>
            <a:xfrm>
              <a:off x="2475305" y="4588921"/>
              <a:ext cx="2013670" cy="284231"/>
            </a:xfrm>
            <a:prstGeom prst="rect">
              <a:avLst/>
            </a:prstGeom>
          </p:spPr>
        </p:pic>
        <p:sp>
          <p:nvSpPr>
            <p:cNvPr id="27" name="Text Box 13"/>
            <p:cNvSpPr txBox="1">
              <a:spLocks noChangeArrowheads="1"/>
            </p:cNvSpPr>
            <p:nvPr/>
          </p:nvSpPr>
          <p:spPr bwMode="auto">
            <a:xfrm>
              <a:off x="2066612" y="4318674"/>
              <a:ext cx="72796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Low</a:t>
              </a:r>
            </a:p>
          </p:txBody>
        </p:sp>
        <p:sp>
          <p:nvSpPr>
            <p:cNvPr id="28" name="Text Box 13"/>
            <p:cNvSpPr txBox="1">
              <a:spLocks noChangeArrowheads="1"/>
            </p:cNvSpPr>
            <p:nvPr/>
          </p:nvSpPr>
          <p:spPr bwMode="auto">
            <a:xfrm>
              <a:off x="3446718" y="4304715"/>
              <a:ext cx="124904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High</a:t>
              </a:r>
            </a:p>
          </p:txBody>
        </p:sp>
        <p:sp>
          <p:nvSpPr>
            <p:cNvPr id="29" name="AutoShape 9"/>
            <p:cNvSpPr>
              <a:spLocks noChangeAspect="1" noChangeArrowheads="1"/>
            </p:cNvSpPr>
            <p:nvPr/>
          </p:nvSpPr>
          <p:spPr bwMode="auto">
            <a:xfrm>
              <a:off x="4080836" y="4899420"/>
              <a:ext cx="137009" cy="90809"/>
            </a:xfrm>
            <a:prstGeom prst="triangle">
              <a:avLst>
                <a:gd name="adj" fmla="val 50000"/>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sz="1000" kern="0">
                <a:solidFill>
                  <a:srgbClr val="000000"/>
                </a:solidFill>
                <a:latin typeface="Arial" panose="020B0604020202020204" pitchFamily="34" charset="0"/>
                <a:cs typeface="Arial" panose="020B0604020202020204" pitchFamily="34" charset="0"/>
              </a:endParaRPr>
            </a:p>
          </p:txBody>
        </p:sp>
      </p:grpSp>
      <p:pic>
        <p:nvPicPr>
          <p:cNvPr id="30" name="Picture 29"/>
          <p:cNvPicPr>
            <a:picLocks noChangeAspect="1"/>
          </p:cNvPicPr>
          <p:nvPr/>
        </p:nvPicPr>
        <p:blipFill>
          <a:blip r:embed="rId3"/>
          <a:stretch>
            <a:fillRect/>
          </a:stretch>
        </p:blipFill>
        <p:spPr>
          <a:xfrm>
            <a:off x="2514565" y="5962926"/>
            <a:ext cx="2013670" cy="284231"/>
          </a:xfrm>
          <a:prstGeom prst="rect">
            <a:avLst/>
          </a:prstGeom>
        </p:spPr>
      </p:pic>
      <p:sp>
        <p:nvSpPr>
          <p:cNvPr id="31" name="Text Box 13"/>
          <p:cNvSpPr txBox="1">
            <a:spLocks noChangeArrowheads="1"/>
          </p:cNvSpPr>
          <p:nvPr/>
        </p:nvSpPr>
        <p:spPr bwMode="auto">
          <a:xfrm>
            <a:off x="1847573" y="5565605"/>
            <a:ext cx="163977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spcAft>
                <a:spcPct val="0"/>
              </a:spcAft>
            </a:pPr>
            <a:r>
              <a:rPr lang="en-US" altLang="en-US" sz="1100" b="1" dirty="0">
                <a:solidFill>
                  <a:srgbClr val="000000"/>
                </a:solidFill>
                <a:latin typeface="Arial" panose="020B0604020202020204" pitchFamily="34" charset="0"/>
                <a:cs typeface="Arial" panose="020B0604020202020204" pitchFamily="34" charset="0"/>
              </a:rPr>
              <a:t>One of many </a:t>
            </a:r>
          </a:p>
          <a:p>
            <a:pPr algn="ctr" fontAlgn="base">
              <a:spcAft>
                <a:spcPct val="0"/>
              </a:spcAft>
            </a:pPr>
            <a:r>
              <a:rPr lang="en-US" altLang="en-US" sz="1100" b="1" dirty="0">
                <a:solidFill>
                  <a:srgbClr val="000000"/>
                </a:solidFill>
                <a:latin typeface="Arial" panose="020B0604020202020204" pitchFamily="34" charset="0"/>
                <a:cs typeface="Arial" panose="020B0604020202020204" pitchFamily="34" charset="0"/>
              </a:rPr>
              <a:t>services</a:t>
            </a:r>
          </a:p>
        </p:txBody>
      </p:sp>
      <p:sp>
        <p:nvSpPr>
          <p:cNvPr id="32" name="Text Box 13"/>
          <p:cNvSpPr txBox="1">
            <a:spLocks noChangeArrowheads="1"/>
          </p:cNvSpPr>
          <p:nvPr/>
        </p:nvSpPr>
        <p:spPr bwMode="auto">
          <a:xfrm>
            <a:off x="3593321" y="5694369"/>
            <a:ext cx="124904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Core Focus</a:t>
            </a:r>
          </a:p>
        </p:txBody>
      </p:sp>
      <p:sp>
        <p:nvSpPr>
          <p:cNvPr id="33" name="AutoShape 9"/>
          <p:cNvSpPr>
            <a:spLocks noChangeAspect="1" noChangeArrowheads="1"/>
          </p:cNvSpPr>
          <p:nvPr/>
        </p:nvSpPr>
        <p:spPr bwMode="auto">
          <a:xfrm>
            <a:off x="4145854" y="6273425"/>
            <a:ext cx="137009" cy="90809"/>
          </a:xfrm>
          <a:prstGeom prst="triangle">
            <a:avLst>
              <a:gd name="adj" fmla="val 50000"/>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sz="1000" kern="0">
              <a:solidFill>
                <a:srgbClr val="000000"/>
              </a:solidFill>
              <a:latin typeface="Arial" panose="020B0604020202020204" pitchFamily="34" charset="0"/>
              <a:cs typeface="Arial" panose="020B0604020202020204" pitchFamily="34" charset="0"/>
            </a:endParaRPr>
          </a:p>
        </p:txBody>
      </p:sp>
      <p:sp>
        <p:nvSpPr>
          <p:cNvPr id="3" name="Rounded Rectangle 2">
            <a:hlinkClick r:id="rId4"/>
          </p:cNvPr>
          <p:cNvSpPr/>
          <p:nvPr/>
        </p:nvSpPr>
        <p:spPr>
          <a:xfrm>
            <a:off x="10737330" y="2669341"/>
            <a:ext cx="1132115" cy="555239"/>
          </a:xfrm>
          <a:prstGeom prst="roundRect">
            <a:avLst/>
          </a:prstGeom>
          <a:solidFill>
            <a:srgbClr val="092B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Chatbot Demo</a:t>
            </a:r>
          </a:p>
        </p:txBody>
      </p:sp>
      <p:sp>
        <p:nvSpPr>
          <p:cNvPr id="34" name="Rounded Rectangle 33">
            <a:hlinkClick r:id="rId5"/>
          </p:cNvPr>
          <p:cNvSpPr/>
          <p:nvPr/>
        </p:nvSpPr>
        <p:spPr>
          <a:xfrm>
            <a:off x="10737330" y="4328235"/>
            <a:ext cx="1132115" cy="555239"/>
          </a:xfrm>
          <a:prstGeom prst="roundRect">
            <a:avLst/>
          </a:prstGeom>
          <a:solidFill>
            <a:srgbClr val="092B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Tableau Demo</a:t>
            </a:r>
          </a:p>
        </p:txBody>
      </p:sp>
    </p:spTree>
    <p:extLst>
      <p:ext uri="{BB962C8B-B14F-4D97-AF65-F5344CB8AC3E}">
        <p14:creationId xmlns:p14="http://schemas.microsoft.com/office/powerpoint/2010/main" val="66042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Abgerundetes Rechteck 37">
            <a:hlinkClick r:id="" action="ppaction://noaction"/>
            <a:extLst>
              <a:ext uri="{FF2B5EF4-FFF2-40B4-BE49-F238E27FC236}">
                <a16:creationId xmlns:a16="http://schemas.microsoft.com/office/drawing/2014/main" id="{67ABFAEF-0841-5C44-B742-3FC88F233566}"/>
              </a:ext>
            </a:extLst>
          </p:cNvPr>
          <p:cNvSpPr/>
          <p:nvPr/>
        </p:nvSpPr>
        <p:spPr bwMode="gray">
          <a:xfrm>
            <a:off x="755546" y="135544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1</a:t>
            </a:r>
          </a:p>
        </p:txBody>
      </p:sp>
      <p:sp>
        <p:nvSpPr>
          <p:cNvPr id="4" name="Rectangle 9">
            <a:extLst>
              <a:ext uri="{FF2B5EF4-FFF2-40B4-BE49-F238E27FC236}">
                <a16:creationId xmlns:a16="http://schemas.microsoft.com/office/drawing/2014/main" id="{04B21D2E-941B-EE48-A017-FE71352C5B06}"/>
              </a:ext>
            </a:extLst>
          </p:cNvPr>
          <p:cNvSpPr>
            <a:spLocks noChangeArrowheads="1"/>
          </p:cNvSpPr>
          <p:nvPr/>
        </p:nvSpPr>
        <p:spPr bwMode="gray">
          <a:xfrm>
            <a:off x="1545911" y="1370398"/>
            <a:ext cx="9637214"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sz="2000" kern="0" dirty="0">
                <a:solidFill>
                  <a:schemeClr val="bg2">
                    <a:lumMod val="25000"/>
                  </a:schemeClr>
                </a:solidFill>
                <a:latin typeface="Arial" panose="020B0604020202020204" pitchFamily="34" charset="0"/>
                <a:cs typeface="Arial" panose="020B0604020202020204" pitchFamily="34" charset="0"/>
              </a:rPr>
              <a:t>Our Understanding of United Data Migration process </a:t>
            </a:r>
          </a:p>
        </p:txBody>
      </p:sp>
      <p:sp>
        <p:nvSpPr>
          <p:cNvPr id="5" name="Rectangle 9">
            <a:extLst>
              <a:ext uri="{FF2B5EF4-FFF2-40B4-BE49-F238E27FC236}">
                <a16:creationId xmlns:a16="http://schemas.microsoft.com/office/drawing/2014/main" id="{1D4285D1-CE0E-B148-8099-B1F6EC8C0AF4}"/>
              </a:ext>
            </a:extLst>
          </p:cNvPr>
          <p:cNvSpPr>
            <a:spLocks noChangeArrowheads="1"/>
          </p:cNvSpPr>
          <p:nvPr/>
        </p:nvSpPr>
        <p:spPr bwMode="gray">
          <a:xfrm>
            <a:off x="1573349" y="2258211"/>
            <a:ext cx="9609641"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sz="2000" kern="0" dirty="0">
                <a:solidFill>
                  <a:schemeClr val="bg2">
                    <a:lumMod val="25000"/>
                  </a:schemeClr>
                </a:solidFill>
                <a:latin typeface="Arial" panose="020B0604020202020204" pitchFamily="34" charset="0"/>
                <a:cs typeface="Arial" panose="020B0604020202020204" pitchFamily="34" charset="0"/>
              </a:rPr>
              <a:t>Custom Application Development</a:t>
            </a:r>
          </a:p>
        </p:txBody>
      </p:sp>
      <p:sp>
        <p:nvSpPr>
          <p:cNvPr id="6" name="Rectangle 24">
            <a:extLst>
              <a:ext uri="{FF2B5EF4-FFF2-40B4-BE49-F238E27FC236}">
                <a16:creationId xmlns:a16="http://schemas.microsoft.com/office/drawing/2014/main" id="{B4307164-6592-D640-AF3B-9208A7713FEA}"/>
              </a:ext>
            </a:extLst>
          </p:cNvPr>
          <p:cNvSpPr txBox="1"/>
          <p:nvPr/>
        </p:nvSpPr>
        <p:spPr>
          <a:xfrm>
            <a:off x="810161" y="2101918"/>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sp>
        <p:nvSpPr>
          <p:cNvPr id="7" name="Abgerundetes Rechteck 37">
            <a:hlinkClick r:id="rId2" action="ppaction://hlinksldjump"/>
            <a:extLst>
              <a:ext uri="{FF2B5EF4-FFF2-40B4-BE49-F238E27FC236}">
                <a16:creationId xmlns:a16="http://schemas.microsoft.com/office/drawing/2014/main" id="{D94FD3A0-701D-EE47-9655-0B0F0069AA18}"/>
              </a:ext>
            </a:extLst>
          </p:cNvPr>
          <p:cNvSpPr/>
          <p:nvPr/>
        </p:nvSpPr>
        <p:spPr bwMode="gray">
          <a:xfrm>
            <a:off x="755546" y="224962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2</a:t>
            </a:r>
          </a:p>
        </p:txBody>
      </p:sp>
      <p:sp>
        <p:nvSpPr>
          <p:cNvPr id="8" name="Rectangle 9">
            <a:extLst>
              <a:ext uri="{FF2B5EF4-FFF2-40B4-BE49-F238E27FC236}">
                <a16:creationId xmlns:a16="http://schemas.microsoft.com/office/drawing/2014/main" id="{1DA7F1DB-A236-624D-BA3B-74A72207EDE9}"/>
              </a:ext>
            </a:extLst>
          </p:cNvPr>
          <p:cNvSpPr>
            <a:spLocks noChangeArrowheads="1"/>
          </p:cNvSpPr>
          <p:nvPr/>
        </p:nvSpPr>
        <p:spPr bwMode="gray">
          <a:xfrm>
            <a:off x="1573350" y="3148027"/>
            <a:ext cx="9609775"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9" name="Rectangle 24">
            <a:extLst>
              <a:ext uri="{FF2B5EF4-FFF2-40B4-BE49-F238E27FC236}">
                <a16:creationId xmlns:a16="http://schemas.microsoft.com/office/drawing/2014/main" id="{AA459F6F-C2DC-FB43-9A33-8F68316A51B1}"/>
              </a:ext>
            </a:extLst>
          </p:cNvPr>
          <p:cNvSpPr txBox="1"/>
          <p:nvPr/>
        </p:nvSpPr>
        <p:spPr>
          <a:xfrm>
            <a:off x="1820795" y="3359898"/>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r>
              <a:rPr lang="en-IN"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rPr>
              <a:t>Framework for Data Science  </a:t>
            </a:r>
          </a:p>
        </p:txBody>
      </p:sp>
      <p:sp>
        <p:nvSpPr>
          <p:cNvPr id="10" name="Abgerundetes Rechteck 37">
            <a:hlinkClick r:id="" action="ppaction://noaction"/>
            <a:extLst>
              <a:ext uri="{FF2B5EF4-FFF2-40B4-BE49-F238E27FC236}">
                <a16:creationId xmlns:a16="http://schemas.microsoft.com/office/drawing/2014/main" id="{04812869-EFE8-464E-847A-B6AA0227A30D}"/>
              </a:ext>
            </a:extLst>
          </p:cNvPr>
          <p:cNvSpPr/>
          <p:nvPr/>
        </p:nvSpPr>
        <p:spPr bwMode="gray">
          <a:xfrm>
            <a:off x="735842" y="3148027"/>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3</a:t>
            </a:r>
          </a:p>
        </p:txBody>
      </p:sp>
      <p:sp>
        <p:nvSpPr>
          <p:cNvPr id="11" name="Rectangle 9">
            <a:extLst>
              <a:ext uri="{FF2B5EF4-FFF2-40B4-BE49-F238E27FC236}">
                <a16:creationId xmlns:a16="http://schemas.microsoft.com/office/drawing/2014/main" id="{1DA7F1DB-A236-624D-BA3B-74A72207EDE9}"/>
              </a:ext>
            </a:extLst>
          </p:cNvPr>
          <p:cNvSpPr>
            <a:spLocks noChangeArrowheads="1"/>
          </p:cNvSpPr>
          <p:nvPr/>
        </p:nvSpPr>
        <p:spPr bwMode="gray">
          <a:xfrm>
            <a:off x="1573350" y="4049148"/>
            <a:ext cx="9609775"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12" name="Rectangle 24">
            <a:extLst>
              <a:ext uri="{FF2B5EF4-FFF2-40B4-BE49-F238E27FC236}">
                <a16:creationId xmlns:a16="http://schemas.microsoft.com/office/drawing/2014/main" id="{AA459F6F-C2DC-FB43-9A33-8F68316A51B1}"/>
              </a:ext>
            </a:extLst>
          </p:cNvPr>
          <p:cNvSpPr txBox="1"/>
          <p:nvPr/>
        </p:nvSpPr>
        <p:spPr>
          <a:xfrm>
            <a:off x="1820795" y="4245840"/>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r>
              <a:rPr lang="en-IN"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rPr>
              <a:t>Adoption</a:t>
            </a:r>
          </a:p>
        </p:txBody>
      </p:sp>
      <p:sp>
        <p:nvSpPr>
          <p:cNvPr id="13" name="Abgerundetes Rechteck 37">
            <a:hlinkClick r:id="" action="ppaction://noaction"/>
            <a:extLst>
              <a:ext uri="{FF2B5EF4-FFF2-40B4-BE49-F238E27FC236}">
                <a16:creationId xmlns:a16="http://schemas.microsoft.com/office/drawing/2014/main" id="{04812869-EFE8-464E-847A-B6AA0227A30D}"/>
              </a:ext>
            </a:extLst>
          </p:cNvPr>
          <p:cNvSpPr/>
          <p:nvPr/>
        </p:nvSpPr>
        <p:spPr bwMode="gray">
          <a:xfrm>
            <a:off x="735842" y="4033969"/>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3878203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solidFill>
                  <a:schemeClr val="lt1"/>
                </a:solidFill>
                <a:sym typeface="Arial"/>
              </a:rPr>
              <a:t>Maturity of BI CoE model</a:t>
            </a:r>
          </a:p>
        </p:txBody>
      </p:sp>
      <p:sp>
        <p:nvSpPr>
          <p:cNvPr id="134" name="Rectangle 133">
            <a:extLst>
              <a:ext uri="{FF2B5EF4-FFF2-40B4-BE49-F238E27FC236}">
                <a16:creationId xmlns:a16="http://schemas.microsoft.com/office/drawing/2014/main" id="{855F92C2-2BC3-4FB1-9A18-8DE93DE75446}"/>
              </a:ext>
            </a:extLst>
          </p:cNvPr>
          <p:cNvSpPr/>
          <p:nvPr/>
        </p:nvSpPr>
        <p:spPr>
          <a:xfrm>
            <a:off x="7645037" y="7162776"/>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Rectangle 24"/>
          <p:cNvSpPr/>
          <p:nvPr/>
        </p:nvSpPr>
        <p:spPr>
          <a:xfrm>
            <a:off x="3126102" y="5497206"/>
            <a:ext cx="1645920" cy="523220"/>
          </a:xfrm>
          <a:prstGeom prst="rect">
            <a:avLst/>
          </a:prstGeom>
          <a:solidFill>
            <a:schemeClr val="bg1">
              <a:lumMod val="75000"/>
            </a:schemeClr>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Understanding &amp; Analyzing</a:t>
            </a:r>
          </a:p>
        </p:txBody>
      </p:sp>
      <p:sp>
        <p:nvSpPr>
          <p:cNvPr id="26" name="Rectangle 25"/>
          <p:cNvSpPr/>
          <p:nvPr/>
        </p:nvSpPr>
        <p:spPr>
          <a:xfrm>
            <a:off x="3136824" y="4431593"/>
            <a:ext cx="1645920" cy="731520"/>
          </a:xfrm>
          <a:prstGeom prst="rect">
            <a:avLst/>
          </a:prstGeom>
          <a:solidFill>
            <a:srgbClr val="99CCFF"/>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Identifying and Monitoring the consumption</a:t>
            </a:r>
          </a:p>
        </p:txBody>
      </p:sp>
      <p:sp>
        <p:nvSpPr>
          <p:cNvPr id="28" name="Rectangle 27"/>
          <p:cNvSpPr/>
          <p:nvPr/>
        </p:nvSpPr>
        <p:spPr>
          <a:xfrm>
            <a:off x="5123533" y="5492190"/>
            <a:ext cx="1645920" cy="523220"/>
          </a:xfrm>
          <a:prstGeom prst="rect">
            <a:avLst/>
          </a:prstGeom>
          <a:solidFill>
            <a:schemeClr val="bg1">
              <a:lumMod val="75000"/>
            </a:schemeClr>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Understanding &amp; Analyzing</a:t>
            </a:r>
          </a:p>
        </p:txBody>
      </p:sp>
      <p:sp>
        <p:nvSpPr>
          <p:cNvPr id="29" name="Rectangle 28"/>
          <p:cNvSpPr/>
          <p:nvPr/>
        </p:nvSpPr>
        <p:spPr>
          <a:xfrm>
            <a:off x="5119181" y="4406003"/>
            <a:ext cx="1645920" cy="731520"/>
          </a:xfrm>
          <a:prstGeom prst="rect">
            <a:avLst/>
          </a:prstGeom>
          <a:solidFill>
            <a:srgbClr val="99CCFF"/>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Identifying and Monitoring the consumption</a:t>
            </a:r>
          </a:p>
        </p:txBody>
      </p:sp>
      <p:sp>
        <p:nvSpPr>
          <p:cNvPr id="30" name="Rectangle 29"/>
          <p:cNvSpPr/>
          <p:nvPr/>
        </p:nvSpPr>
        <p:spPr>
          <a:xfrm>
            <a:off x="5119181" y="3418046"/>
            <a:ext cx="1645920" cy="738664"/>
          </a:xfrm>
          <a:prstGeom prst="rect">
            <a:avLst/>
          </a:prstGeom>
          <a:solidFill>
            <a:schemeClr val="accent1">
              <a:lumMod val="50000"/>
            </a:schemeClr>
          </a:solidFill>
        </p:spPr>
        <p:txBody>
          <a:bodyPr wrap="square">
            <a:spAutoFit/>
          </a:bodyPr>
          <a:lstStyle/>
          <a:p>
            <a:pPr algn="ctr"/>
            <a:r>
              <a:rPr lang="en-US" sz="1400" dirty="0">
                <a:solidFill>
                  <a:schemeClr val="bg1"/>
                </a:solidFill>
                <a:latin typeface="Arial" panose="020B0604020202020204" pitchFamily="34" charset="0"/>
                <a:cs typeface="Arial" panose="020B0604020202020204" pitchFamily="34" charset="0"/>
              </a:rPr>
              <a:t>Data engineering, accumulation of data at one place</a:t>
            </a:r>
          </a:p>
        </p:txBody>
      </p:sp>
      <p:sp>
        <p:nvSpPr>
          <p:cNvPr id="33" name="Rectangle 32"/>
          <p:cNvSpPr/>
          <p:nvPr/>
        </p:nvSpPr>
        <p:spPr>
          <a:xfrm>
            <a:off x="7112530" y="4408366"/>
            <a:ext cx="1645920" cy="731520"/>
          </a:xfrm>
          <a:prstGeom prst="rect">
            <a:avLst/>
          </a:prstGeom>
          <a:solidFill>
            <a:srgbClr val="99CCFF"/>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Identifying and Monitoring the consumption</a:t>
            </a:r>
          </a:p>
        </p:txBody>
      </p:sp>
      <p:sp>
        <p:nvSpPr>
          <p:cNvPr id="34" name="Rectangle 33"/>
          <p:cNvSpPr/>
          <p:nvPr/>
        </p:nvSpPr>
        <p:spPr>
          <a:xfrm>
            <a:off x="7101538" y="3425588"/>
            <a:ext cx="1645920" cy="731520"/>
          </a:xfrm>
          <a:prstGeom prst="rect">
            <a:avLst/>
          </a:prstGeom>
          <a:solidFill>
            <a:schemeClr val="accent1">
              <a:lumMod val="50000"/>
            </a:schemeClr>
          </a:solidFill>
        </p:spPr>
        <p:txBody>
          <a:bodyPr wrap="square">
            <a:spAutoFit/>
          </a:bodyPr>
          <a:lstStyle/>
          <a:p>
            <a:pPr algn="ctr"/>
            <a:r>
              <a:rPr lang="en-US" sz="1400" dirty="0">
                <a:solidFill>
                  <a:schemeClr val="bg1"/>
                </a:solidFill>
                <a:latin typeface="Arial" panose="020B0604020202020204" pitchFamily="34" charset="0"/>
                <a:cs typeface="Arial" panose="020B0604020202020204" pitchFamily="34" charset="0"/>
              </a:rPr>
              <a:t>Data engineering, accumulation of data at one place</a:t>
            </a:r>
          </a:p>
        </p:txBody>
      </p:sp>
      <p:sp>
        <p:nvSpPr>
          <p:cNvPr id="37" name="Rectangle 36"/>
          <p:cNvSpPr/>
          <p:nvPr/>
        </p:nvSpPr>
        <p:spPr>
          <a:xfrm>
            <a:off x="1158549" y="5500778"/>
            <a:ext cx="1645920" cy="523220"/>
          </a:xfrm>
          <a:prstGeom prst="rect">
            <a:avLst/>
          </a:prstGeom>
          <a:solidFill>
            <a:schemeClr val="bg1">
              <a:lumMod val="75000"/>
            </a:schemeClr>
          </a:solidFill>
        </p:spPr>
        <p:txBody>
          <a:bodyPr wrap="square" anchor="ctr">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Understanding &amp; Analyzing</a:t>
            </a:r>
          </a:p>
        </p:txBody>
      </p:sp>
      <p:sp>
        <p:nvSpPr>
          <p:cNvPr id="40" name="Rectangle 39"/>
          <p:cNvSpPr/>
          <p:nvPr/>
        </p:nvSpPr>
        <p:spPr>
          <a:xfrm>
            <a:off x="7112530" y="2441854"/>
            <a:ext cx="1645920" cy="738664"/>
          </a:xfrm>
          <a:prstGeom prst="rect">
            <a:avLst/>
          </a:prstGeom>
          <a:solidFill>
            <a:schemeClr val="accent4">
              <a:lumMod val="75000"/>
            </a:schemeClr>
          </a:solidFill>
        </p:spPr>
        <p:txBody>
          <a:bodyPr wrap="square">
            <a:spAutoFit/>
          </a:bodyPr>
          <a:lstStyle/>
          <a:p>
            <a:pPr algn="ctr"/>
            <a:r>
              <a:rPr lang="en-US" sz="1400" dirty="0">
                <a:solidFill>
                  <a:schemeClr val="bg1"/>
                </a:solidFill>
                <a:latin typeface="Arial" panose="020B0604020202020204" pitchFamily="34" charset="0"/>
                <a:cs typeface="Arial" panose="020B0604020202020204" pitchFamily="34" charset="0"/>
              </a:rPr>
              <a:t>Reporting via BI tools like Tableau / Power BI / DOMO</a:t>
            </a:r>
          </a:p>
        </p:txBody>
      </p:sp>
      <p:sp>
        <p:nvSpPr>
          <p:cNvPr id="41" name="Rectangle 40"/>
          <p:cNvSpPr/>
          <p:nvPr/>
        </p:nvSpPr>
        <p:spPr>
          <a:xfrm>
            <a:off x="1608812" y="5107190"/>
            <a:ext cx="971067" cy="375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bg1">
                    <a:lumMod val="50000"/>
                  </a:schemeClr>
                </a:solidFill>
                <a:latin typeface="Arial" panose="020B0604020202020204" pitchFamily="34" charset="0"/>
                <a:cs typeface="Arial" panose="020B0604020202020204" pitchFamily="34" charset="0"/>
              </a:rPr>
              <a:t>Stage 1</a:t>
            </a:r>
          </a:p>
        </p:txBody>
      </p:sp>
      <p:sp>
        <p:nvSpPr>
          <p:cNvPr id="42" name="Rectangle 41"/>
          <p:cNvSpPr/>
          <p:nvPr/>
        </p:nvSpPr>
        <p:spPr>
          <a:xfrm>
            <a:off x="3481640" y="4068925"/>
            <a:ext cx="971067" cy="375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bg1">
                    <a:lumMod val="50000"/>
                  </a:schemeClr>
                </a:solidFill>
                <a:latin typeface="Arial" panose="020B0604020202020204" pitchFamily="34" charset="0"/>
                <a:cs typeface="Arial" panose="020B0604020202020204" pitchFamily="34" charset="0"/>
              </a:rPr>
              <a:t>Stage 2</a:t>
            </a:r>
          </a:p>
        </p:txBody>
      </p:sp>
      <p:sp>
        <p:nvSpPr>
          <p:cNvPr id="43" name="Rectangle 42"/>
          <p:cNvSpPr/>
          <p:nvPr/>
        </p:nvSpPr>
        <p:spPr>
          <a:xfrm>
            <a:off x="5452817" y="3042106"/>
            <a:ext cx="971067" cy="375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bg1">
                    <a:lumMod val="50000"/>
                  </a:schemeClr>
                </a:solidFill>
                <a:latin typeface="Arial" panose="020B0604020202020204" pitchFamily="34" charset="0"/>
                <a:cs typeface="Arial" panose="020B0604020202020204" pitchFamily="34" charset="0"/>
              </a:rPr>
              <a:t>Stage 3</a:t>
            </a:r>
          </a:p>
        </p:txBody>
      </p:sp>
      <p:sp>
        <p:nvSpPr>
          <p:cNvPr id="44" name="Rectangle 43"/>
          <p:cNvSpPr/>
          <p:nvPr/>
        </p:nvSpPr>
        <p:spPr>
          <a:xfrm>
            <a:off x="7449956" y="2089550"/>
            <a:ext cx="971067" cy="375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bg1">
                    <a:lumMod val="50000"/>
                  </a:schemeClr>
                </a:solidFill>
                <a:latin typeface="Arial" panose="020B0604020202020204" pitchFamily="34" charset="0"/>
                <a:cs typeface="Arial" panose="020B0604020202020204" pitchFamily="34" charset="0"/>
              </a:rPr>
              <a:t>Stage 4</a:t>
            </a:r>
          </a:p>
        </p:txBody>
      </p:sp>
      <p:grpSp>
        <p:nvGrpSpPr>
          <p:cNvPr id="12" name="Group 11"/>
          <p:cNvGrpSpPr/>
          <p:nvPr/>
        </p:nvGrpSpPr>
        <p:grpSpPr>
          <a:xfrm>
            <a:off x="465683" y="923580"/>
            <a:ext cx="10317752" cy="5724250"/>
            <a:chOff x="1197079" y="1072594"/>
            <a:chExt cx="10317752" cy="5724250"/>
          </a:xfrm>
        </p:grpSpPr>
        <p:sp>
          <p:nvSpPr>
            <p:cNvPr id="21" name="Rectangle 20"/>
            <p:cNvSpPr/>
            <p:nvPr/>
          </p:nvSpPr>
          <p:spPr>
            <a:xfrm>
              <a:off x="5123769" y="6489067"/>
              <a:ext cx="1715534" cy="307777"/>
            </a:xfrm>
            <a:prstGeom prst="rect">
              <a:avLst/>
            </a:prstGeom>
          </p:spPr>
          <p:txBody>
            <a:bodyPr wrap="none">
              <a:spAutoFit/>
            </a:bodyPr>
            <a:lstStyle/>
            <a:p>
              <a:r>
                <a:rPr lang="en-US" sz="1400" b="1" dirty="0">
                  <a:solidFill>
                    <a:schemeClr val="tx1">
                      <a:lumMod val="50000"/>
                      <a:lumOff val="50000"/>
                    </a:schemeClr>
                  </a:solidFill>
                  <a:latin typeface="Arial" panose="020B0604020202020204" pitchFamily="34" charset="0"/>
                  <a:cs typeface="Arial" panose="020B0604020202020204" pitchFamily="34" charset="0"/>
                </a:rPr>
                <a:t>Analysis Maturity </a:t>
              </a:r>
              <a:endParaRPr lang="en-US" sz="1400" b="1" dirty="0">
                <a:latin typeface="Arial" panose="020B0604020202020204" pitchFamily="34" charset="0"/>
                <a:cs typeface="Arial" panose="020B0604020202020204" pitchFamily="34" charset="0"/>
              </a:endParaRPr>
            </a:p>
          </p:txBody>
        </p:sp>
        <p:sp>
          <p:nvSpPr>
            <p:cNvPr id="22" name="Rectangle 21"/>
            <p:cNvSpPr/>
            <p:nvPr/>
          </p:nvSpPr>
          <p:spPr>
            <a:xfrm rot="16200000">
              <a:off x="681554" y="3392670"/>
              <a:ext cx="1338828" cy="307777"/>
            </a:xfrm>
            <a:prstGeom prst="rect">
              <a:avLst/>
            </a:prstGeom>
          </p:spPr>
          <p:txBody>
            <a:bodyPr wrap="none">
              <a:spAutoFit/>
            </a:bodyPr>
            <a:lstStyle/>
            <a:p>
              <a:r>
                <a:rPr lang="en-US" sz="1400" b="1" dirty="0">
                  <a:solidFill>
                    <a:schemeClr val="tx1">
                      <a:lumMod val="50000"/>
                      <a:lumOff val="50000"/>
                    </a:schemeClr>
                  </a:solidFill>
                  <a:latin typeface="Arial" panose="020B0604020202020204" pitchFamily="34" charset="0"/>
                  <a:cs typeface="Arial" panose="020B0604020202020204" pitchFamily="34" charset="0"/>
                </a:rPr>
                <a:t>BI CoE Model</a:t>
              </a:r>
              <a:endParaRPr lang="en-US" sz="1400" b="1" dirty="0">
                <a:latin typeface="Arial" panose="020B0604020202020204" pitchFamily="34" charset="0"/>
                <a:cs typeface="Arial" panose="020B0604020202020204" pitchFamily="34" charset="0"/>
              </a:endParaRPr>
            </a:p>
          </p:txBody>
        </p:sp>
        <p:grpSp>
          <p:nvGrpSpPr>
            <p:cNvPr id="11" name="Group 10"/>
            <p:cNvGrpSpPr/>
            <p:nvPr/>
          </p:nvGrpSpPr>
          <p:grpSpPr>
            <a:xfrm>
              <a:off x="1538433" y="1072594"/>
              <a:ext cx="9976398" cy="5404395"/>
              <a:chOff x="1538433" y="1072594"/>
              <a:chExt cx="9976398" cy="5404395"/>
            </a:xfrm>
          </p:grpSpPr>
          <p:cxnSp>
            <p:nvCxnSpPr>
              <p:cNvPr id="20" name="Straight Arrow Connector 19"/>
              <p:cNvCxnSpPr/>
              <p:nvPr/>
            </p:nvCxnSpPr>
            <p:spPr>
              <a:xfrm flipV="1">
                <a:off x="1538433" y="1072594"/>
                <a:ext cx="0" cy="5394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p:cNvCxnSpPr/>
              <p:nvPr/>
            </p:nvCxnSpPr>
            <p:spPr>
              <a:xfrm rot="5400000" flipH="1" flipV="1">
                <a:off x="6531351" y="1493509"/>
                <a:ext cx="0" cy="9966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61" name="Rectangle 60"/>
          <p:cNvSpPr/>
          <p:nvPr/>
        </p:nvSpPr>
        <p:spPr>
          <a:xfrm>
            <a:off x="9088517" y="4410739"/>
            <a:ext cx="1645920" cy="731520"/>
          </a:xfrm>
          <a:prstGeom prst="rect">
            <a:avLst/>
          </a:prstGeom>
          <a:solidFill>
            <a:srgbClr val="99CCFF"/>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Identifying and Monitoring the consumption</a:t>
            </a:r>
          </a:p>
        </p:txBody>
      </p:sp>
      <p:sp>
        <p:nvSpPr>
          <p:cNvPr id="62" name="Rectangle 61"/>
          <p:cNvSpPr/>
          <p:nvPr/>
        </p:nvSpPr>
        <p:spPr>
          <a:xfrm>
            <a:off x="9088517" y="3418046"/>
            <a:ext cx="1645920" cy="738664"/>
          </a:xfrm>
          <a:prstGeom prst="rect">
            <a:avLst/>
          </a:prstGeom>
          <a:solidFill>
            <a:schemeClr val="accent1">
              <a:lumMod val="50000"/>
            </a:schemeClr>
          </a:solidFill>
        </p:spPr>
        <p:txBody>
          <a:bodyPr wrap="square">
            <a:spAutoFit/>
          </a:bodyPr>
          <a:lstStyle/>
          <a:p>
            <a:pPr algn="ctr"/>
            <a:r>
              <a:rPr lang="en-US" sz="1400">
                <a:solidFill>
                  <a:schemeClr val="bg1"/>
                </a:solidFill>
                <a:latin typeface="Arial" panose="020B0604020202020204" pitchFamily="34" charset="0"/>
                <a:cs typeface="Arial" panose="020B0604020202020204" pitchFamily="34" charset="0"/>
              </a:rPr>
              <a:t>Data engineering, accumulation of data at one place</a:t>
            </a:r>
            <a:endParaRPr lang="en-US" sz="1400" dirty="0">
              <a:solidFill>
                <a:schemeClr val="bg1"/>
              </a:solidFill>
              <a:latin typeface="Arial" panose="020B0604020202020204" pitchFamily="34" charset="0"/>
              <a:cs typeface="Arial" panose="020B0604020202020204" pitchFamily="34" charset="0"/>
            </a:endParaRPr>
          </a:p>
        </p:txBody>
      </p:sp>
      <p:sp>
        <p:nvSpPr>
          <p:cNvPr id="63" name="Rectangle 62"/>
          <p:cNvSpPr/>
          <p:nvPr/>
        </p:nvSpPr>
        <p:spPr>
          <a:xfrm>
            <a:off x="9088517" y="1426682"/>
            <a:ext cx="1645920" cy="731520"/>
          </a:xfrm>
          <a:prstGeom prst="rect">
            <a:avLst/>
          </a:prstGeom>
          <a:solidFill>
            <a:schemeClr val="accent2">
              <a:lumMod val="25000"/>
            </a:schemeClr>
          </a:solidFill>
        </p:spPr>
        <p:txBody>
          <a:bodyPr wrap="square">
            <a:spAutoFit/>
          </a:bodyPr>
          <a:lstStyle/>
          <a:p>
            <a:pPr algn="ctr"/>
            <a:r>
              <a:rPr lang="en-US" sz="1400" dirty="0">
                <a:solidFill>
                  <a:schemeClr val="bg1"/>
                </a:solidFill>
                <a:latin typeface="Arial" panose="020B0604020202020204" pitchFamily="34" charset="0"/>
                <a:cs typeface="Arial" panose="020B0604020202020204" pitchFamily="34" charset="0"/>
              </a:rPr>
              <a:t>Technological advancements like chatbot </a:t>
            </a:r>
          </a:p>
        </p:txBody>
      </p:sp>
      <p:sp>
        <p:nvSpPr>
          <p:cNvPr id="64" name="Rectangle 63"/>
          <p:cNvSpPr/>
          <p:nvPr/>
        </p:nvSpPr>
        <p:spPr>
          <a:xfrm>
            <a:off x="9088517" y="2425353"/>
            <a:ext cx="1645920" cy="731520"/>
          </a:xfrm>
          <a:prstGeom prst="rect">
            <a:avLst/>
          </a:prstGeom>
          <a:solidFill>
            <a:schemeClr val="accent4">
              <a:lumMod val="75000"/>
            </a:schemeClr>
          </a:solidFill>
        </p:spPr>
        <p:txBody>
          <a:bodyPr wrap="square">
            <a:spAutoFit/>
          </a:bodyPr>
          <a:lstStyle/>
          <a:p>
            <a:pPr algn="ctr"/>
            <a:r>
              <a:rPr lang="en-US" sz="1400" dirty="0">
                <a:solidFill>
                  <a:schemeClr val="bg1"/>
                </a:solidFill>
                <a:latin typeface="Arial" panose="020B0604020202020204" pitchFamily="34" charset="0"/>
                <a:cs typeface="Arial" panose="020B0604020202020204" pitchFamily="34" charset="0"/>
              </a:rPr>
              <a:t>Reporting via BI tools like Tableau / Power BI / DOMO</a:t>
            </a:r>
          </a:p>
        </p:txBody>
      </p:sp>
      <p:sp>
        <p:nvSpPr>
          <p:cNvPr id="65" name="Rectangle 64"/>
          <p:cNvSpPr/>
          <p:nvPr/>
        </p:nvSpPr>
        <p:spPr>
          <a:xfrm>
            <a:off x="9425943" y="1062765"/>
            <a:ext cx="971067" cy="375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bg1">
                    <a:lumMod val="50000"/>
                  </a:schemeClr>
                </a:solidFill>
                <a:latin typeface="Arial" panose="020B0604020202020204" pitchFamily="34" charset="0"/>
                <a:cs typeface="Arial" panose="020B0604020202020204" pitchFamily="34" charset="0"/>
              </a:rPr>
              <a:t>Stage 5</a:t>
            </a:r>
          </a:p>
        </p:txBody>
      </p:sp>
      <p:sp>
        <p:nvSpPr>
          <p:cNvPr id="69" name="Rectangle 68"/>
          <p:cNvSpPr/>
          <p:nvPr/>
        </p:nvSpPr>
        <p:spPr>
          <a:xfrm>
            <a:off x="7112530" y="5492190"/>
            <a:ext cx="1645920" cy="523220"/>
          </a:xfrm>
          <a:prstGeom prst="rect">
            <a:avLst/>
          </a:prstGeom>
          <a:solidFill>
            <a:schemeClr val="bg1">
              <a:lumMod val="75000"/>
            </a:schemeClr>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Understanding &amp; Analyzing</a:t>
            </a:r>
          </a:p>
        </p:txBody>
      </p:sp>
      <p:sp>
        <p:nvSpPr>
          <p:cNvPr id="70" name="Rectangle 69"/>
          <p:cNvSpPr/>
          <p:nvPr/>
        </p:nvSpPr>
        <p:spPr>
          <a:xfrm>
            <a:off x="9109961" y="5487174"/>
            <a:ext cx="1645920" cy="523220"/>
          </a:xfrm>
          <a:prstGeom prst="rect">
            <a:avLst/>
          </a:prstGeom>
          <a:solidFill>
            <a:schemeClr val="bg1">
              <a:lumMod val="75000"/>
            </a:schemeClr>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Understanding &amp; Analyzing</a:t>
            </a:r>
          </a:p>
        </p:txBody>
      </p:sp>
      <p:pic>
        <p:nvPicPr>
          <p:cNvPr id="71" name="Picture 7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46057" y="2379628"/>
            <a:ext cx="584585" cy="678664"/>
          </a:xfrm>
          <a:prstGeom prst="rect">
            <a:avLst/>
          </a:prstGeom>
        </p:spPr>
      </p:pic>
      <p:pic>
        <p:nvPicPr>
          <p:cNvPr id="72" name="Picture 18" descr="http://static1.squarespace.com/static/540609f7e4b0fd1f5b942629/547e14a9e4b06b8e3a02a033/5512c65ce4b03f20e2c299d4/1427293983877/tableau-software-logo-NEW.png">
            <a:extLst>
              <a:ext uri="{FF2B5EF4-FFF2-40B4-BE49-F238E27FC236}">
                <a16:creationId xmlns:a16="http://schemas.microsoft.com/office/drawing/2014/main" id="{AF0F1041-F874-424C-8339-AD16CA0D81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8285" y="1832077"/>
            <a:ext cx="1343809" cy="28165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Image result for power bi logo transparent">
            <a:extLst>
              <a:ext uri="{FF2B5EF4-FFF2-40B4-BE49-F238E27FC236}">
                <a16:creationId xmlns:a16="http://schemas.microsoft.com/office/drawing/2014/main" id="{624CCB67-3BF7-41B1-AD55-7EA5B1FFE1E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5858" b="32449"/>
          <a:stretch/>
        </p:blipFill>
        <p:spPr bwMode="auto">
          <a:xfrm>
            <a:off x="7449956" y="1412790"/>
            <a:ext cx="1217692" cy="28393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Domo">
            <a:extLst>
              <a:ext uri="{FF2B5EF4-FFF2-40B4-BE49-F238E27FC236}">
                <a16:creationId xmlns:a16="http://schemas.microsoft.com/office/drawing/2014/main" id="{4ADBB92B-B176-44B1-A8D7-99D60F0EB5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0382" y="1396455"/>
            <a:ext cx="384294" cy="384294"/>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71">
            <a:extLst>
              <a:ext uri="{FF2B5EF4-FFF2-40B4-BE49-F238E27FC236}">
                <a16:creationId xmlns:a16="http://schemas.microsoft.com/office/drawing/2014/main" id="{A76632B8-2BD9-4993-AC9C-0129B86827ED}"/>
              </a:ext>
            </a:extLst>
          </p:cNvPr>
          <p:cNvSpPr>
            <a:spLocks noEditPoints="1"/>
          </p:cNvSpPr>
          <p:nvPr/>
        </p:nvSpPr>
        <p:spPr bwMode="auto">
          <a:xfrm>
            <a:off x="3633412" y="3397544"/>
            <a:ext cx="652743" cy="609116"/>
          </a:xfrm>
          <a:custGeom>
            <a:avLst/>
            <a:gdLst>
              <a:gd name="T0" fmla="*/ 718 w 3590"/>
              <a:gd name="T1" fmla="*/ 3526 h 3590"/>
              <a:gd name="T2" fmla="*/ 28 w 3590"/>
              <a:gd name="T3" fmla="*/ 3577 h 3590"/>
              <a:gd name="T4" fmla="*/ 44 w 3590"/>
              <a:gd name="T5" fmla="*/ 2689 h 3590"/>
              <a:gd name="T6" fmla="*/ 1675 w 3590"/>
              <a:gd name="T7" fmla="*/ 2465 h 3590"/>
              <a:gd name="T8" fmla="*/ 1002 w 3590"/>
              <a:gd name="T9" fmla="*/ 3587 h 3590"/>
              <a:gd name="T10" fmla="*/ 985 w 3590"/>
              <a:gd name="T11" fmla="*/ 2413 h 3590"/>
              <a:gd name="T12" fmla="*/ 858 w 3590"/>
              <a:gd name="T13" fmla="*/ 2350 h 3590"/>
              <a:gd name="T14" fmla="*/ 279 w 3590"/>
              <a:gd name="T15" fmla="*/ 2551 h 3590"/>
              <a:gd name="T16" fmla="*/ 64 w 3590"/>
              <a:gd name="T17" fmla="*/ 2592 h 3590"/>
              <a:gd name="T18" fmla="*/ 6 w 3590"/>
              <a:gd name="T19" fmla="*/ 2512 h 3590"/>
              <a:gd name="T20" fmla="*/ 105 w 3590"/>
              <a:gd name="T21" fmla="*/ 2470 h 3590"/>
              <a:gd name="T22" fmla="*/ 496 w 3590"/>
              <a:gd name="T23" fmla="*/ 2367 h 3590"/>
              <a:gd name="T24" fmla="*/ 1184 w 3590"/>
              <a:gd name="T25" fmla="*/ 2131 h 3590"/>
              <a:gd name="T26" fmla="*/ 2633 w 3590"/>
              <a:gd name="T27" fmla="*/ 1880 h 3590"/>
              <a:gd name="T28" fmla="*/ 1959 w 3590"/>
              <a:gd name="T29" fmla="*/ 3587 h 3590"/>
              <a:gd name="T30" fmla="*/ 1942 w 3590"/>
              <a:gd name="T31" fmla="*/ 1829 h 3590"/>
              <a:gd name="T32" fmla="*/ 1090 w 3590"/>
              <a:gd name="T33" fmla="*/ 1594 h 3590"/>
              <a:gd name="T34" fmla="*/ 1084 w 3590"/>
              <a:gd name="T35" fmla="*/ 1797 h 3590"/>
              <a:gd name="T36" fmla="*/ 1288 w 3590"/>
              <a:gd name="T37" fmla="*/ 1847 h 3590"/>
              <a:gd name="T38" fmla="*/ 1366 w 3590"/>
              <a:gd name="T39" fmla="*/ 1660 h 3590"/>
              <a:gd name="T40" fmla="*/ 1147 w 3590"/>
              <a:gd name="T41" fmla="*/ 1345 h 3590"/>
              <a:gd name="T42" fmla="*/ 1577 w 3590"/>
              <a:gd name="T43" fmla="*/ 1618 h 3590"/>
              <a:gd name="T44" fmla="*/ 1421 w 3590"/>
              <a:gd name="T45" fmla="*/ 1897 h 3590"/>
              <a:gd name="T46" fmla="*/ 1389 w 3590"/>
              <a:gd name="T47" fmla="*/ 1948 h 3590"/>
              <a:gd name="T48" fmla="*/ 1232 w 3590"/>
              <a:gd name="T49" fmla="*/ 1977 h 3590"/>
              <a:gd name="T50" fmla="*/ 924 w 3590"/>
              <a:gd name="T51" fmla="*/ 1732 h 3590"/>
              <a:gd name="T52" fmla="*/ 1899 w 3590"/>
              <a:gd name="T53" fmla="*/ 1211 h 3590"/>
              <a:gd name="T54" fmla="*/ 1711 w 3590"/>
              <a:gd name="T55" fmla="*/ 1346 h 3590"/>
              <a:gd name="T56" fmla="*/ 1813 w 3590"/>
              <a:gd name="T57" fmla="*/ 1544 h 3590"/>
              <a:gd name="T58" fmla="*/ 2036 w 3590"/>
              <a:gd name="T59" fmla="*/ 1476 h 3590"/>
              <a:gd name="T60" fmla="*/ 2010 w 3590"/>
              <a:gd name="T61" fmla="*/ 1255 h 3590"/>
              <a:gd name="T62" fmla="*/ 2063 w 3590"/>
              <a:gd name="T63" fmla="*/ 1022 h 3590"/>
              <a:gd name="T64" fmla="*/ 2232 w 3590"/>
              <a:gd name="T65" fmla="*/ 1574 h 3590"/>
              <a:gd name="T66" fmla="*/ 1691 w 3590"/>
              <a:gd name="T67" fmla="*/ 1739 h 3590"/>
              <a:gd name="T68" fmla="*/ 1625 w 3590"/>
              <a:gd name="T69" fmla="*/ 1587 h 3590"/>
              <a:gd name="T70" fmla="*/ 1605 w 3590"/>
              <a:gd name="T71" fmla="*/ 1526 h 3590"/>
              <a:gd name="T72" fmla="*/ 1580 w 3590"/>
              <a:gd name="T73" fmla="*/ 1262 h 3590"/>
              <a:gd name="T74" fmla="*/ 3527 w 3590"/>
              <a:gd name="T75" fmla="*/ 982 h 3590"/>
              <a:gd name="T76" fmla="*/ 3577 w 3590"/>
              <a:gd name="T77" fmla="*/ 3564 h 3590"/>
              <a:gd name="T78" fmla="*/ 2875 w 3590"/>
              <a:gd name="T79" fmla="*/ 3546 h 3590"/>
              <a:gd name="T80" fmla="*/ 1279 w 3590"/>
              <a:gd name="T81" fmla="*/ 919 h 3590"/>
              <a:gd name="T82" fmla="*/ 1131 w 3590"/>
              <a:gd name="T83" fmla="*/ 1050 h 3590"/>
              <a:gd name="T84" fmla="*/ 1258 w 3590"/>
              <a:gd name="T85" fmla="*/ 1190 h 3590"/>
              <a:gd name="T86" fmla="*/ 1407 w 3590"/>
              <a:gd name="T87" fmla="*/ 1059 h 3590"/>
              <a:gd name="T88" fmla="*/ 1279 w 3590"/>
              <a:gd name="T89" fmla="*/ 919 h 3590"/>
              <a:gd name="T90" fmla="*/ 1496 w 3590"/>
              <a:gd name="T91" fmla="*/ 965 h 3590"/>
              <a:gd name="T92" fmla="*/ 1533 w 3590"/>
              <a:gd name="T93" fmla="*/ 1016 h 3590"/>
              <a:gd name="T94" fmla="*/ 1469 w 3590"/>
              <a:gd name="T95" fmla="*/ 1190 h 3590"/>
              <a:gd name="T96" fmla="*/ 1142 w 3590"/>
              <a:gd name="T97" fmla="*/ 1257 h 3590"/>
              <a:gd name="T98" fmla="*/ 1068 w 3590"/>
              <a:gd name="T99" fmla="*/ 909 h 3590"/>
              <a:gd name="T100" fmla="*/ 3548 w 3590"/>
              <a:gd name="T101" fmla="*/ 2 h 3590"/>
              <a:gd name="T102" fmla="*/ 3467 w 3590"/>
              <a:gd name="T103" fmla="*/ 663 h 3590"/>
              <a:gd name="T104" fmla="*/ 3078 w 3590"/>
              <a:gd name="T105" fmla="*/ 665 h 3590"/>
              <a:gd name="T106" fmla="*/ 2390 w 3590"/>
              <a:gd name="T107" fmla="*/ 1199 h 3590"/>
              <a:gd name="T108" fmla="*/ 2944 w 3590"/>
              <a:gd name="T109" fmla="*/ 279 h 3590"/>
              <a:gd name="T110" fmla="*/ 3515 w 3590"/>
              <a:gd name="T111" fmla="*/ 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90" h="3590">
                <a:moveTo>
                  <a:pt x="64" y="2686"/>
                </a:moveTo>
                <a:lnTo>
                  <a:pt x="655" y="2686"/>
                </a:lnTo>
                <a:lnTo>
                  <a:pt x="674" y="2689"/>
                </a:lnTo>
                <a:lnTo>
                  <a:pt x="692" y="2699"/>
                </a:lnTo>
                <a:lnTo>
                  <a:pt x="705" y="2713"/>
                </a:lnTo>
                <a:lnTo>
                  <a:pt x="715" y="2731"/>
                </a:lnTo>
                <a:lnTo>
                  <a:pt x="718" y="2750"/>
                </a:lnTo>
                <a:lnTo>
                  <a:pt x="718" y="3526"/>
                </a:lnTo>
                <a:lnTo>
                  <a:pt x="715" y="3546"/>
                </a:lnTo>
                <a:lnTo>
                  <a:pt x="705" y="3564"/>
                </a:lnTo>
                <a:lnTo>
                  <a:pt x="692" y="3577"/>
                </a:lnTo>
                <a:lnTo>
                  <a:pt x="674" y="3587"/>
                </a:lnTo>
                <a:lnTo>
                  <a:pt x="655" y="3590"/>
                </a:lnTo>
                <a:lnTo>
                  <a:pt x="64" y="3590"/>
                </a:lnTo>
                <a:lnTo>
                  <a:pt x="44" y="3587"/>
                </a:lnTo>
                <a:lnTo>
                  <a:pt x="28" y="3577"/>
                </a:lnTo>
                <a:lnTo>
                  <a:pt x="13" y="3564"/>
                </a:lnTo>
                <a:lnTo>
                  <a:pt x="3" y="3546"/>
                </a:lnTo>
                <a:lnTo>
                  <a:pt x="0" y="3526"/>
                </a:lnTo>
                <a:lnTo>
                  <a:pt x="0" y="2750"/>
                </a:lnTo>
                <a:lnTo>
                  <a:pt x="3" y="2731"/>
                </a:lnTo>
                <a:lnTo>
                  <a:pt x="13" y="2713"/>
                </a:lnTo>
                <a:lnTo>
                  <a:pt x="28" y="2699"/>
                </a:lnTo>
                <a:lnTo>
                  <a:pt x="44" y="2689"/>
                </a:lnTo>
                <a:lnTo>
                  <a:pt x="64" y="2686"/>
                </a:lnTo>
                <a:close/>
                <a:moveTo>
                  <a:pt x="1021" y="2401"/>
                </a:moveTo>
                <a:lnTo>
                  <a:pt x="1613" y="2401"/>
                </a:lnTo>
                <a:lnTo>
                  <a:pt x="1631" y="2404"/>
                </a:lnTo>
                <a:lnTo>
                  <a:pt x="1649" y="2413"/>
                </a:lnTo>
                <a:lnTo>
                  <a:pt x="1663" y="2427"/>
                </a:lnTo>
                <a:lnTo>
                  <a:pt x="1672" y="2445"/>
                </a:lnTo>
                <a:lnTo>
                  <a:pt x="1675" y="2465"/>
                </a:lnTo>
                <a:lnTo>
                  <a:pt x="1675" y="3526"/>
                </a:lnTo>
                <a:lnTo>
                  <a:pt x="1672" y="3546"/>
                </a:lnTo>
                <a:lnTo>
                  <a:pt x="1663" y="3564"/>
                </a:lnTo>
                <a:lnTo>
                  <a:pt x="1649" y="3577"/>
                </a:lnTo>
                <a:lnTo>
                  <a:pt x="1631" y="3587"/>
                </a:lnTo>
                <a:lnTo>
                  <a:pt x="1613" y="3590"/>
                </a:lnTo>
                <a:lnTo>
                  <a:pt x="1021" y="3590"/>
                </a:lnTo>
                <a:lnTo>
                  <a:pt x="1002" y="3587"/>
                </a:lnTo>
                <a:lnTo>
                  <a:pt x="985" y="3577"/>
                </a:lnTo>
                <a:lnTo>
                  <a:pt x="970" y="3564"/>
                </a:lnTo>
                <a:lnTo>
                  <a:pt x="961" y="3546"/>
                </a:lnTo>
                <a:lnTo>
                  <a:pt x="958" y="3526"/>
                </a:lnTo>
                <a:lnTo>
                  <a:pt x="958" y="2465"/>
                </a:lnTo>
                <a:lnTo>
                  <a:pt x="961" y="2445"/>
                </a:lnTo>
                <a:lnTo>
                  <a:pt x="970" y="2427"/>
                </a:lnTo>
                <a:lnTo>
                  <a:pt x="985" y="2413"/>
                </a:lnTo>
                <a:lnTo>
                  <a:pt x="1002" y="2404"/>
                </a:lnTo>
                <a:lnTo>
                  <a:pt x="1021" y="2401"/>
                </a:lnTo>
                <a:close/>
                <a:moveTo>
                  <a:pt x="1322" y="2120"/>
                </a:moveTo>
                <a:lnTo>
                  <a:pt x="1228" y="2172"/>
                </a:lnTo>
                <a:lnTo>
                  <a:pt x="1136" y="2219"/>
                </a:lnTo>
                <a:lnTo>
                  <a:pt x="1047" y="2263"/>
                </a:lnTo>
                <a:lnTo>
                  <a:pt x="950" y="2310"/>
                </a:lnTo>
                <a:lnTo>
                  <a:pt x="858" y="2350"/>
                </a:lnTo>
                <a:lnTo>
                  <a:pt x="769" y="2388"/>
                </a:lnTo>
                <a:lnTo>
                  <a:pt x="685" y="2421"/>
                </a:lnTo>
                <a:lnTo>
                  <a:pt x="605" y="2450"/>
                </a:lnTo>
                <a:lnTo>
                  <a:pt x="529" y="2477"/>
                </a:lnTo>
                <a:lnTo>
                  <a:pt x="460" y="2500"/>
                </a:lnTo>
                <a:lnTo>
                  <a:pt x="394" y="2520"/>
                </a:lnTo>
                <a:lnTo>
                  <a:pt x="334" y="2536"/>
                </a:lnTo>
                <a:lnTo>
                  <a:pt x="279" y="2551"/>
                </a:lnTo>
                <a:lnTo>
                  <a:pt x="231" y="2562"/>
                </a:lnTo>
                <a:lnTo>
                  <a:pt x="187" y="2571"/>
                </a:lnTo>
                <a:lnTo>
                  <a:pt x="151" y="2579"/>
                </a:lnTo>
                <a:lnTo>
                  <a:pt x="120" y="2585"/>
                </a:lnTo>
                <a:lnTo>
                  <a:pt x="96" y="2588"/>
                </a:lnTo>
                <a:lnTo>
                  <a:pt x="78" y="2591"/>
                </a:lnTo>
                <a:lnTo>
                  <a:pt x="67" y="2592"/>
                </a:lnTo>
                <a:lnTo>
                  <a:pt x="64" y="2592"/>
                </a:lnTo>
                <a:lnTo>
                  <a:pt x="48" y="2592"/>
                </a:lnTo>
                <a:lnTo>
                  <a:pt x="34" y="2588"/>
                </a:lnTo>
                <a:lnTo>
                  <a:pt x="22" y="2580"/>
                </a:lnTo>
                <a:lnTo>
                  <a:pt x="11" y="2569"/>
                </a:lnTo>
                <a:lnTo>
                  <a:pt x="4" y="2556"/>
                </a:lnTo>
                <a:lnTo>
                  <a:pt x="0" y="2542"/>
                </a:lnTo>
                <a:lnTo>
                  <a:pt x="1" y="2526"/>
                </a:lnTo>
                <a:lnTo>
                  <a:pt x="6" y="2512"/>
                </a:lnTo>
                <a:lnTo>
                  <a:pt x="13" y="2499"/>
                </a:lnTo>
                <a:lnTo>
                  <a:pt x="24" y="2489"/>
                </a:lnTo>
                <a:lnTo>
                  <a:pt x="36" y="2481"/>
                </a:lnTo>
                <a:lnTo>
                  <a:pt x="52" y="2478"/>
                </a:lnTo>
                <a:lnTo>
                  <a:pt x="55" y="2478"/>
                </a:lnTo>
                <a:lnTo>
                  <a:pt x="65" y="2477"/>
                </a:lnTo>
                <a:lnTo>
                  <a:pt x="81" y="2474"/>
                </a:lnTo>
                <a:lnTo>
                  <a:pt x="105" y="2470"/>
                </a:lnTo>
                <a:lnTo>
                  <a:pt x="133" y="2465"/>
                </a:lnTo>
                <a:lnTo>
                  <a:pt x="168" y="2458"/>
                </a:lnTo>
                <a:lnTo>
                  <a:pt x="209" y="2449"/>
                </a:lnTo>
                <a:lnTo>
                  <a:pt x="256" y="2438"/>
                </a:lnTo>
                <a:lnTo>
                  <a:pt x="308" y="2424"/>
                </a:lnTo>
                <a:lnTo>
                  <a:pt x="365" y="2409"/>
                </a:lnTo>
                <a:lnTo>
                  <a:pt x="428" y="2389"/>
                </a:lnTo>
                <a:lnTo>
                  <a:pt x="496" y="2367"/>
                </a:lnTo>
                <a:lnTo>
                  <a:pt x="568" y="2343"/>
                </a:lnTo>
                <a:lnTo>
                  <a:pt x="646" y="2314"/>
                </a:lnTo>
                <a:lnTo>
                  <a:pt x="727" y="2281"/>
                </a:lnTo>
                <a:lnTo>
                  <a:pt x="813" y="2245"/>
                </a:lnTo>
                <a:lnTo>
                  <a:pt x="903" y="2205"/>
                </a:lnTo>
                <a:lnTo>
                  <a:pt x="998" y="2160"/>
                </a:lnTo>
                <a:lnTo>
                  <a:pt x="1045" y="2137"/>
                </a:lnTo>
                <a:lnTo>
                  <a:pt x="1184" y="2131"/>
                </a:lnTo>
                <a:lnTo>
                  <a:pt x="1322" y="2120"/>
                </a:lnTo>
                <a:close/>
                <a:moveTo>
                  <a:pt x="1979" y="1816"/>
                </a:moveTo>
                <a:lnTo>
                  <a:pt x="2570" y="1816"/>
                </a:lnTo>
                <a:lnTo>
                  <a:pt x="2589" y="1819"/>
                </a:lnTo>
                <a:lnTo>
                  <a:pt x="2606" y="1829"/>
                </a:lnTo>
                <a:lnTo>
                  <a:pt x="2620" y="1843"/>
                </a:lnTo>
                <a:lnTo>
                  <a:pt x="2630" y="1861"/>
                </a:lnTo>
                <a:lnTo>
                  <a:pt x="2633" y="1880"/>
                </a:lnTo>
                <a:lnTo>
                  <a:pt x="2633" y="3526"/>
                </a:lnTo>
                <a:lnTo>
                  <a:pt x="2630" y="3546"/>
                </a:lnTo>
                <a:lnTo>
                  <a:pt x="2620" y="3564"/>
                </a:lnTo>
                <a:lnTo>
                  <a:pt x="2606" y="3577"/>
                </a:lnTo>
                <a:lnTo>
                  <a:pt x="2589" y="3587"/>
                </a:lnTo>
                <a:lnTo>
                  <a:pt x="2570" y="3590"/>
                </a:lnTo>
                <a:lnTo>
                  <a:pt x="1979" y="3590"/>
                </a:lnTo>
                <a:lnTo>
                  <a:pt x="1959" y="3587"/>
                </a:lnTo>
                <a:lnTo>
                  <a:pt x="1942" y="3577"/>
                </a:lnTo>
                <a:lnTo>
                  <a:pt x="1928" y="3564"/>
                </a:lnTo>
                <a:lnTo>
                  <a:pt x="1918" y="3546"/>
                </a:lnTo>
                <a:lnTo>
                  <a:pt x="1915" y="3526"/>
                </a:lnTo>
                <a:lnTo>
                  <a:pt x="1915" y="1880"/>
                </a:lnTo>
                <a:lnTo>
                  <a:pt x="1918" y="1861"/>
                </a:lnTo>
                <a:lnTo>
                  <a:pt x="1928" y="1843"/>
                </a:lnTo>
                <a:lnTo>
                  <a:pt x="1942" y="1829"/>
                </a:lnTo>
                <a:lnTo>
                  <a:pt x="1959" y="1819"/>
                </a:lnTo>
                <a:lnTo>
                  <a:pt x="1979" y="1816"/>
                </a:lnTo>
                <a:close/>
                <a:moveTo>
                  <a:pt x="1216" y="1545"/>
                </a:moveTo>
                <a:lnTo>
                  <a:pt x="1187" y="1546"/>
                </a:lnTo>
                <a:lnTo>
                  <a:pt x="1161" y="1552"/>
                </a:lnTo>
                <a:lnTo>
                  <a:pt x="1135" y="1561"/>
                </a:lnTo>
                <a:lnTo>
                  <a:pt x="1111" y="1575"/>
                </a:lnTo>
                <a:lnTo>
                  <a:pt x="1090" y="1594"/>
                </a:lnTo>
                <a:lnTo>
                  <a:pt x="1073" y="1616"/>
                </a:lnTo>
                <a:lnTo>
                  <a:pt x="1059" y="1641"/>
                </a:lnTo>
                <a:lnTo>
                  <a:pt x="1052" y="1667"/>
                </a:lnTo>
                <a:lnTo>
                  <a:pt x="1048" y="1695"/>
                </a:lnTo>
                <a:lnTo>
                  <a:pt x="1051" y="1722"/>
                </a:lnTo>
                <a:lnTo>
                  <a:pt x="1057" y="1749"/>
                </a:lnTo>
                <a:lnTo>
                  <a:pt x="1068" y="1774"/>
                </a:lnTo>
                <a:lnTo>
                  <a:pt x="1084" y="1797"/>
                </a:lnTo>
                <a:lnTo>
                  <a:pt x="1102" y="1819"/>
                </a:lnTo>
                <a:lnTo>
                  <a:pt x="1126" y="1837"/>
                </a:lnTo>
                <a:lnTo>
                  <a:pt x="1153" y="1850"/>
                </a:lnTo>
                <a:lnTo>
                  <a:pt x="1179" y="1859"/>
                </a:lnTo>
                <a:lnTo>
                  <a:pt x="1208" y="1863"/>
                </a:lnTo>
                <a:lnTo>
                  <a:pt x="1235" y="1862"/>
                </a:lnTo>
                <a:lnTo>
                  <a:pt x="1263" y="1856"/>
                </a:lnTo>
                <a:lnTo>
                  <a:pt x="1288" y="1847"/>
                </a:lnTo>
                <a:lnTo>
                  <a:pt x="1311" y="1832"/>
                </a:lnTo>
                <a:lnTo>
                  <a:pt x="1332" y="1815"/>
                </a:lnTo>
                <a:lnTo>
                  <a:pt x="1350" y="1792"/>
                </a:lnTo>
                <a:lnTo>
                  <a:pt x="1363" y="1766"/>
                </a:lnTo>
                <a:lnTo>
                  <a:pt x="1372" y="1740"/>
                </a:lnTo>
                <a:lnTo>
                  <a:pt x="1374" y="1713"/>
                </a:lnTo>
                <a:lnTo>
                  <a:pt x="1373" y="1686"/>
                </a:lnTo>
                <a:lnTo>
                  <a:pt x="1366" y="1660"/>
                </a:lnTo>
                <a:lnTo>
                  <a:pt x="1355" y="1634"/>
                </a:lnTo>
                <a:lnTo>
                  <a:pt x="1340" y="1610"/>
                </a:lnTo>
                <a:lnTo>
                  <a:pt x="1320" y="1589"/>
                </a:lnTo>
                <a:lnTo>
                  <a:pt x="1297" y="1572"/>
                </a:lnTo>
                <a:lnTo>
                  <a:pt x="1271" y="1557"/>
                </a:lnTo>
                <a:lnTo>
                  <a:pt x="1243" y="1548"/>
                </a:lnTo>
                <a:lnTo>
                  <a:pt x="1216" y="1545"/>
                </a:lnTo>
                <a:close/>
                <a:moveTo>
                  <a:pt x="1147" y="1345"/>
                </a:moveTo>
                <a:lnTo>
                  <a:pt x="1201" y="1418"/>
                </a:lnTo>
                <a:lnTo>
                  <a:pt x="1261" y="1416"/>
                </a:lnTo>
                <a:lnTo>
                  <a:pt x="1312" y="1358"/>
                </a:lnTo>
                <a:lnTo>
                  <a:pt x="1415" y="1407"/>
                </a:lnTo>
                <a:lnTo>
                  <a:pt x="1407" y="1490"/>
                </a:lnTo>
                <a:lnTo>
                  <a:pt x="1443" y="1532"/>
                </a:lnTo>
                <a:lnTo>
                  <a:pt x="1527" y="1529"/>
                </a:lnTo>
                <a:lnTo>
                  <a:pt x="1577" y="1618"/>
                </a:lnTo>
                <a:lnTo>
                  <a:pt x="1516" y="1684"/>
                </a:lnTo>
                <a:lnTo>
                  <a:pt x="1498" y="1739"/>
                </a:lnTo>
                <a:lnTo>
                  <a:pt x="1562" y="1797"/>
                </a:lnTo>
                <a:lnTo>
                  <a:pt x="1518" y="1898"/>
                </a:lnTo>
                <a:lnTo>
                  <a:pt x="1436" y="1886"/>
                </a:lnTo>
                <a:lnTo>
                  <a:pt x="1433" y="1888"/>
                </a:lnTo>
                <a:lnTo>
                  <a:pt x="1428" y="1892"/>
                </a:lnTo>
                <a:lnTo>
                  <a:pt x="1421" y="1897"/>
                </a:lnTo>
                <a:lnTo>
                  <a:pt x="1412" y="1905"/>
                </a:lnTo>
                <a:lnTo>
                  <a:pt x="1404" y="1911"/>
                </a:lnTo>
                <a:lnTo>
                  <a:pt x="1396" y="1919"/>
                </a:lnTo>
                <a:lnTo>
                  <a:pt x="1389" y="1926"/>
                </a:lnTo>
                <a:lnTo>
                  <a:pt x="1385" y="1930"/>
                </a:lnTo>
                <a:lnTo>
                  <a:pt x="1385" y="1932"/>
                </a:lnTo>
                <a:lnTo>
                  <a:pt x="1387" y="1938"/>
                </a:lnTo>
                <a:lnTo>
                  <a:pt x="1389" y="1948"/>
                </a:lnTo>
                <a:lnTo>
                  <a:pt x="1390" y="1961"/>
                </a:lnTo>
                <a:lnTo>
                  <a:pt x="1392" y="1975"/>
                </a:lnTo>
                <a:lnTo>
                  <a:pt x="1393" y="1991"/>
                </a:lnTo>
                <a:lnTo>
                  <a:pt x="1393" y="2003"/>
                </a:lnTo>
                <a:lnTo>
                  <a:pt x="1393" y="2012"/>
                </a:lnTo>
                <a:lnTo>
                  <a:pt x="1393" y="2016"/>
                </a:lnTo>
                <a:lnTo>
                  <a:pt x="1294" y="2062"/>
                </a:lnTo>
                <a:lnTo>
                  <a:pt x="1232" y="1977"/>
                </a:lnTo>
                <a:lnTo>
                  <a:pt x="1173" y="1985"/>
                </a:lnTo>
                <a:lnTo>
                  <a:pt x="1120" y="2053"/>
                </a:lnTo>
                <a:lnTo>
                  <a:pt x="1014" y="2006"/>
                </a:lnTo>
                <a:lnTo>
                  <a:pt x="1026" y="1924"/>
                </a:lnTo>
                <a:lnTo>
                  <a:pt x="990" y="1886"/>
                </a:lnTo>
                <a:lnTo>
                  <a:pt x="900" y="1882"/>
                </a:lnTo>
                <a:lnTo>
                  <a:pt x="860" y="1787"/>
                </a:lnTo>
                <a:lnTo>
                  <a:pt x="924" y="1732"/>
                </a:lnTo>
                <a:lnTo>
                  <a:pt x="930" y="1678"/>
                </a:lnTo>
                <a:lnTo>
                  <a:pt x="862" y="1612"/>
                </a:lnTo>
                <a:lnTo>
                  <a:pt x="909" y="1503"/>
                </a:lnTo>
                <a:lnTo>
                  <a:pt x="1002" y="1517"/>
                </a:lnTo>
                <a:lnTo>
                  <a:pt x="1038" y="1474"/>
                </a:lnTo>
                <a:lnTo>
                  <a:pt x="1036" y="1391"/>
                </a:lnTo>
                <a:lnTo>
                  <a:pt x="1147" y="1345"/>
                </a:lnTo>
                <a:close/>
                <a:moveTo>
                  <a:pt x="1899" y="1211"/>
                </a:moveTo>
                <a:lnTo>
                  <a:pt x="1868" y="1212"/>
                </a:lnTo>
                <a:lnTo>
                  <a:pt x="1836" y="1218"/>
                </a:lnTo>
                <a:lnTo>
                  <a:pt x="1805" y="1231"/>
                </a:lnTo>
                <a:lnTo>
                  <a:pt x="1778" y="1247"/>
                </a:lnTo>
                <a:lnTo>
                  <a:pt x="1755" y="1268"/>
                </a:lnTo>
                <a:lnTo>
                  <a:pt x="1736" y="1291"/>
                </a:lnTo>
                <a:lnTo>
                  <a:pt x="1720" y="1317"/>
                </a:lnTo>
                <a:lnTo>
                  <a:pt x="1711" y="1346"/>
                </a:lnTo>
                <a:lnTo>
                  <a:pt x="1706" y="1376"/>
                </a:lnTo>
                <a:lnTo>
                  <a:pt x="1706" y="1405"/>
                </a:lnTo>
                <a:lnTo>
                  <a:pt x="1713" y="1436"/>
                </a:lnTo>
                <a:lnTo>
                  <a:pt x="1724" y="1465"/>
                </a:lnTo>
                <a:lnTo>
                  <a:pt x="1740" y="1490"/>
                </a:lnTo>
                <a:lnTo>
                  <a:pt x="1761" y="1512"/>
                </a:lnTo>
                <a:lnTo>
                  <a:pt x="1785" y="1530"/>
                </a:lnTo>
                <a:lnTo>
                  <a:pt x="1813" y="1544"/>
                </a:lnTo>
                <a:lnTo>
                  <a:pt x="1841" y="1553"/>
                </a:lnTo>
                <a:lnTo>
                  <a:pt x="1872" y="1556"/>
                </a:lnTo>
                <a:lnTo>
                  <a:pt x="1904" y="1555"/>
                </a:lnTo>
                <a:lnTo>
                  <a:pt x="1936" y="1548"/>
                </a:lnTo>
                <a:lnTo>
                  <a:pt x="1966" y="1536"/>
                </a:lnTo>
                <a:lnTo>
                  <a:pt x="1993" y="1520"/>
                </a:lnTo>
                <a:lnTo>
                  <a:pt x="2016" y="1500"/>
                </a:lnTo>
                <a:lnTo>
                  <a:pt x="2036" y="1476"/>
                </a:lnTo>
                <a:lnTo>
                  <a:pt x="2050" y="1449"/>
                </a:lnTo>
                <a:lnTo>
                  <a:pt x="2060" y="1422"/>
                </a:lnTo>
                <a:lnTo>
                  <a:pt x="2066" y="1392"/>
                </a:lnTo>
                <a:lnTo>
                  <a:pt x="2066" y="1361"/>
                </a:lnTo>
                <a:lnTo>
                  <a:pt x="2059" y="1331"/>
                </a:lnTo>
                <a:lnTo>
                  <a:pt x="2047" y="1302"/>
                </a:lnTo>
                <a:lnTo>
                  <a:pt x="2031" y="1277"/>
                </a:lnTo>
                <a:lnTo>
                  <a:pt x="2010" y="1255"/>
                </a:lnTo>
                <a:lnTo>
                  <a:pt x="1986" y="1237"/>
                </a:lnTo>
                <a:lnTo>
                  <a:pt x="1959" y="1223"/>
                </a:lnTo>
                <a:lnTo>
                  <a:pt x="1929" y="1214"/>
                </a:lnTo>
                <a:lnTo>
                  <a:pt x="1899" y="1211"/>
                </a:lnTo>
                <a:close/>
                <a:moveTo>
                  <a:pt x="1883" y="989"/>
                </a:moveTo>
                <a:lnTo>
                  <a:pt x="1921" y="1064"/>
                </a:lnTo>
                <a:lnTo>
                  <a:pt x="1982" y="1084"/>
                </a:lnTo>
                <a:lnTo>
                  <a:pt x="2063" y="1022"/>
                </a:lnTo>
                <a:lnTo>
                  <a:pt x="2165" y="1104"/>
                </a:lnTo>
                <a:lnTo>
                  <a:pt x="2138" y="1190"/>
                </a:lnTo>
                <a:lnTo>
                  <a:pt x="2164" y="1246"/>
                </a:lnTo>
                <a:lnTo>
                  <a:pt x="2266" y="1260"/>
                </a:lnTo>
                <a:lnTo>
                  <a:pt x="2283" y="1388"/>
                </a:lnTo>
                <a:lnTo>
                  <a:pt x="2191" y="1438"/>
                </a:lnTo>
                <a:lnTo>
                  <a:pt x="2181" y="1497"/>
                </a:lnTo>
                <a:lnTo>
                  <a:pt x="2232" y="1574"/>
                </a:lnTo>
                <a:lnTo>
                  <a:pt x="2162" y="1663"/>
                </a:lnTo>
                <a:lnTo>
                  <a:pt x="2065" y="1641"/>
                </a:lnTo>
                <a:lnTo>
                  <a:pt x="2015" y="1671"/>
                </a:lnTo>
                <a:lnTo>
                  <a:pt x="2003" y="1761"/>
                </a:lnTo>
                <a:lnTo>
                  <a:pt x="1877" y="1779"/>
                </a:lnTo>
                <a:lnTo>
                  <a:pt x="1841" y="1693"/>
                </a:lnTo>
                <a:lnTo>
                  <a:pt x="1781" y="1666"/>
                </a:lnTo>
                <a:lnTo>
                  <a:pt x="1691" y="1739"/>
                </a:lnTo>
                <a:lnTo>
                  <a:pt x="1599" y="1660"/>
                </a:lnTo>
                <a:lnTo>
                  <a:pt x="1601" y="1657"/>
                </a:lnTo>
                <a:lnTo>
                  <a:pt x="1603" y="1650"/>
                </a:lnTo>
                <a:lnTo>
                  <a:pt x="1606" y="1639"/>
                </a:lnTo>
                <a:lnTo>
                  <a:pt x="1610" y="1625"/>
                </a:lnTo>
                <a:lnTo>
                  <a:pt x="1616" y="1611"/>
                </a:lnTo>
                <a:lnTo>
                  <a:pt x="1620" y="1598"/>
                </a:lnTo>
                <a:lnTo>
                  <a:pt x="1625" y="1587"/>
                </a:lnTo>
                <a:lnTo>
                  <a:pt x="1629" y="1578"/>
                </a:lnTo>
                <a:lnTo>
                  <a:pt x="1632" y="1575"/>
                </a:lnTo>
                <a:lnTo>
                  <a:pt x="1632" y="1573"/>
                </a:lnTo>
                <a:lnTo>
                  <a:pt x="1630" y="1566"/>
                </a:lnTo>
                <a:lnTo>
                  <a:pt x="1626" y="1558"/>
                </a:lnTo>
                <a:lnTo>
                  <a:pt x="1619" y="1548"/>
                </a:lnTo>
                <a:lnTo>
                  <a:pt x="1613" y="1537"/>
                </a:lnTo>
                <a:lnTo>
                  <a:pt x="1605" y="1526"/>
                </a:lnTo>
                <a:lnTo>
                  <a:pt x="1597" y="1518"/>
                </a:lnTo>
                <a:lnTo>
                  <a:pt x="1592" y="1509"/>
                </a:lnTo>
                <a:lnTo>
                  <a:pt x="1588" y="1504"/>
                </a:lnTo>
                <a:lnTo>
                  <a:pt x="1586" y="1502"/>
                </a:lnTo>
                <a:lnTo>
                  <a:pt x="1503" y="1500"/>
                </a:lnTo>
                <a:lnTo>
                  <a:pt x="1478" y="1374"/>
                </a:lnTo>
                <a:lnTo>
                  <a:pt x="1562" y="1332"/>
                </a:lnTo>
                <a:lnTo>
                  <a:pt x="1580" y="1262"/>
                </a:lnTo>
                <a:lnTo>
                  <a:pt x="1526" y="1185"/>
                </a:lnTo>
                <a:lnTo>
                  <a:pt x="1605" y="1106"/>
                </a:lnTo>
                <a:lnTo>
                  <a:pt x="1692" y="1134"/>
                </a:lnTo>
                <a:lnTo>
                  <a:pt x="1744" y="1101"/>
                </a:lnTo>
                <a:lnTo>
                  <a:pt x="1761" y="1009"/>
                </a:lnTo>
                <a:lnTo>
                  <a:pt x="1883" y="989"/>
                </a:lnTo>
                <a:close/>
                <a:moveTo>
                  <a:pt x="2936" y="982"/>
                </a:moveTo>
                <a:lnTo>
                  <a:pt x="3527" y="982"/>
                </a:lnTo>
                <a:lnTo>
                  <a:pt x="3546" y="985"/>
                </a:lnTo>
                <a:lnTo>
                  <a:pt x="3564" y="995"/>
                </a:lnTo>
                <a:lnTo>
                  <a:pt x="3577" y="1009"/>
                </a:lnTo>
                <a:lnTo>
                  <a:pt x="3587" y="1026"/>
                </a:lnTo>
                <a:lnTo>
                  <a:pt x="3590" y="1046"/>
                </a:lnTo>
                <a:lnTo>
                  <a:pt x="3590" y="3526"/>
                </a:lnTo>
                <a:lnTo>
                  <a:pt x="3587" y="3546"/>
                </a:lnTo>
                <a:lnTo>
                  <a:pt x="3577" y="3564"/>
                </a:lnTo>
                <a:lnTo>
                  <a:pt x="3564" y="3577"/>
                </a:lnTo>
                <a:lnTo>
                  <a:pt x="3546" y="3587"/>
                </a:lnTo>
                <a:lnTo>
                  <a:pt x="3527" y="3590"/>
                </a:lnTo>
                <a:lnTo>
                  <a:pt x="2936" y="3590"/>
                </a:lnTo>
                <a:lnTo>
                  <a:pt x="2916" y="3587"/>
                </a:lnTo>
                <a:lnTo>
                  <a:pt x="2900" y="3577"/>
                </a:lnTo>
                <a:lnTo>
                  <a:pt x="2885" y="3564"/>
                </a:lnTo>
                <a:lnTo>
                  <a:pt x="2875" y="3546"/>
                </a:lnTo>
                <a:lnTo>
                  <a:pt x="2872" y="3526"/>
                </a:lnTo>
                <a:lnTo>
                  <a:pt x="2872" y="1046"/>
                </a:lnTo>
                <a:lnTo>
                  <a:pt x="2875" y="1026"/>
                </a:lnTo>
                <a:lnTo>
                  <a:pt x="2885" y="1009"/>
                </a:lnTo>
                <a:lnTo>
                  <a:pt x="2900" y="995"/>
                </a:lnTo>
                <a:lnTo>
                  <a:pt x="2916" y="985"/>
                </a:lnTo>
                <a:lnTo>
                  <a:pt x="2936" y="982"/>
                </a:lnTo>
                <a:close/>
                <a:moveTo>
                  <a:pt x="1279" y="919"/>
                </a:moveTo>
                <a:lnTo>
                  <a:pt x="1252" y="921"/>
                </a:lnTo>
                <a:lnTo>
                  <a:pt x="1225" y="928"/>
                </a:lnTo>
                <a:lnTo>
                  <a:pt x="1200" y="940"/>
                </a:lnTo>
                <a:lnTo>
                  <a:pt x="1177" y="957"/>
                </a:lnTo>
                <a:lnTo>
                  <a:pt x="1158" y="976"/>
                </a:lnTo>
                <a:lnTo>
                  <a:pt x="1145" y="1000"/>
                </a:lnTo>
                <a:lnTo>
                  <a:pt x="1135" y="1024"/>
                </a:lnTo>
                <a:lnTo>
                  <a:pt x="1131" y="1050"/>
                </a:lnTo>
                <a:lnTo>
                  <a:pt x="1131" y="1075"/>
                </a:lnTo>
                <a:lnTo>
                  <a:pt x="1137" y="1102"/>
                </a:lnTo>
                <a:lnTo>
                  <a:pt x="1148" y="1126"/>
                </a:lnTo>
                <a:lnTo>
                  <a:pt x="1165" y="1148"/>
                </a:lnTo>
                <a:lnTo>
                  <a:pt x="1185" y="1165"/>
                </a:lnTo>
                <a:lnTo>
                  <a:pt x="1208" y="1178"/>
                </a:lnTo>
                <a:lnTo>
                  <a:pt x="1232" y="1185"/>
                </a:lnTo>
                <a:lnTo>
                  <a:pt x="1258" y="1190"/>
                </a:lnTo>
                <a:lnTo>
                  <a:pt x="1285" y="1188"/>
                </a:lnTo>
                <a:lnTo>
                  <a:pt x="1312" y="1181"/>
                </a:lnTo>
                <a:lnTo>
                  <a:pt x="1338" y="1169"/>
                </a:lnTo>
                <a:lnTo>
                  <a:pt x="1361" y="1152"/>
                </a:lnTo>
                <a:lnTo>
                  <a:pt x="1379" y="1132"/>
                </a:lnTo>
                <a:lnTo>
                  <a:pt x="1393" y="1110"/>
                </a:lnTo>
                <a:lnTo>
                  <a:pt x="1403" y="1084"/>
                </a:lnTo>
                <a:lnTo>
                  <a:pt x="1407" y="1059"/>
                </a:lnTo>
                <a:lnTo>
                  <a:pt x="1406" y="1033"/>
                </a:lnTo>
                <a:lnTo>
                  <a:pt x="1400" y="1007"/>
                </a:lnTo>
                <a:lnTo>
                  <a:pt x="1389" y="983"/>
                </a:lnTo>
                <a:lnTo>
                  <a:pt x="1373" y="961"/>
                </a:lnTo>
                <a:lnTo>
                  <a:pt x="1353" y="943"/>
                </a:lnTo>
                <a:lnTo>
                  <a:pt x="1330" y="931"/>
                </a:lnTo>
                <a:lnTo>
                  <a:pt x="1306" y="923"/>
                </a:lnTo>
                <a:lnTo>
                  <a:pt x="1279" y="919"/>
                </a:lnTo>
                <a:close/>
                <a:moveTo>
                  <a:pt x="1342" y="745"/>
                </a:moveTo>
                <a:lnTo>
                  <a:pt x="1370" y="816"/>
                </a:lnTo>
                <a:lnTo>
                  <a:pt x="1405" y="851"/>
                </a:lnTo>
                <a:lnTo>
                  <a:pt x="1474" y="824"/>
                </a:lnTo>
                <a:lnTo>
                  <a:pt x="1535" y="896"/>
                </a:lnTo>
                <a:lnTo>
                  <a:pt x="1494" y="953"/>
                </a:lnTo>
                <a:lnTo>
                  <a:pt x="1495" y="957"/>
                </a:lnTo>
                <a:lnTo>
                  <a:pt x="1496" y="965"/>
                </a:lnTo>
                <a:lnTo>
                  <a:pt x="1498" y="976"/>
                </a:lnTo>
                <a:lnTo>
                  <a:pt x="1502" y="989"/>
                </a:lnTo>
                <a:lnTo>
                  <a:pt x="1505" y="1000"/>
                </a:lnTo>
                <a:lnTo>
                  <a:pt x="1507" y="1007"/>
                </a:lnTo>
                <a:lnTo>
                  <a:pt x="1510" y="1009"/>
                </a:lnTo>
                <a:lnTo>
                  <a:pt x="1515" y="1009"/>
                </a:lnTo>
                <a:lnTo>
                  <a:pt x="1522" y="1012"/>
                </a:lnTo>
                <a:lnTo>
                  <a:pt x="1533" y="1016"/>
                </a:lnTo>
                <a:lnTo>
                  <a:pt x="1546" y="1020"/>
                </a:lnTo>
                <a:lnTo>
                  <a:pt x="1557" y="1026"/>
                </a:lnTo>
                <a:lnTo>
                  <a:pt x="1566" y="1030"/>
                </a:lnTo>
                <a:lnTo>
                  <a:pt x="1573" y="1034"/>
                </a:lnTo>
                <a:lnTo>
                  <a:pt x="1576" y="1035"/>
                </a:lnTo>
                <a:lnTo>
                  <a:pt x="1574" y="1127"/>
                </a:lnTo>
                <a:lnTo>
                  <a:pt x="1485" y="1141"/>
                </a:lnTo>
                <a:lnTo>
                  <a:pt x="1469" y="1190"/>
                </a:lnTo>
                <a:lnTo>
                  <a:pt x="1500" y="1255"/>
                </a:lnTo>
                <a:lnTo>
                  <a:pt x="1425" y="1317"/>
                </a:lnTo>
                <a:lnTo>
                  <a:pt x="1366" y="1277"/>
                </a:lnTo>
                <a:lnTo>
                  <a:pt x="1323" y="1291"/>
                </a:lnTo>
                <a:lnTo>
                  <a:pt x="1286" y="1356"/>
                </a:lnTo>
                <a:lnTo>
                  <a:pt x="1198" y="1352"/>
                </a:lnTo>
                <a:lnTo>
                  <a:pt x="1180" y="1282"/>
                </a:lnTo>
                <a:lnTo>
                  <a:pt x="1142" y="1257"/>
                </a:lnTo>
                <a:lnTo>
                  <a:pt x="1066" y="1283"/>
                </a:lnTo>
                <a:lnTo>
                  <a:pt x="1000" y="1207"/>
                </a:lnTo>
                <a:lnTo>
                  <a:pt x="1045" y="1141"/>
                </a:lnTo>
                <a:lnTo>
                  <a:pt x="1026" y="1099"/>
                </a:lnTo>
                <a:lnTo>
                  <a:pt x="963" y="1069"/>
                </a:lnTo>
                <a:lnTo>
                  <a:pt x="970" y="968"/>
                </a:lnTo>
                <a:lnTo>
                  <a:pt x="1046" y="954"/>
                </a:lnTo>
                <a:lnTo>
                  <a:pt x="1068" y="909"/>
                </a:lnTo>
                <a:lnTo>
                  <a:pt x="1043" y="848"/>
                </a:lnTo>
                <a:lnTo>
                  <a:pt x="1119" y="788"/>
                </a:lnTo>
                <a:lnTo>
                  <a:pt x="1180" y="827"/>
                </a:lnTo>
                <a:lnTo>
                  <a:pt x="1227" y="815"/>
                </a:lnTo>
                <a:lnTo>
                  <a:pt x="1255" y="750"/>
                </a:lnTo>
                <a:lnTo>
                  <a:pt x="1342" y="745"/>
                </a:lnTo>
                <a:close/>
                <a:moveTo>
                  <a:pt x="3531" y="0"/>
                </a:moveTo>
                <a:lnTo>
                  <a:pt x="3548" y="2"/>
                </a:lnTo>
                <a:lnTo>
                  <a:pt x="3564" y="8"/>
                </a:lnTo>
                <a:lnTo>
                  <a:pt x="3577" y="19"/>
                </a:lnTo>
                <a:lnTo>
                  <a:pt x="3586" y="35"/>
                </a:lnTo>
                <a:lnTo>
                  <a:pt x="3589" y="51"/>
                </a:lnTo>
                <a:lnTo>
                  <a:pt x="3589" y="69"/>
                </a:lnTo>
                <a:lnTo>
                  <a:pt x="3480" y="635"/>
                </a:lnTo>
                <a:lnTo>
                  <a:pt x="3476" y="650"/>
                </a:lnTo>
                <a:lnTo>
                  <a:pt x="3467" y="663"/>
                </a:lnTo>
                <a:lnTo>
                  <a:pt x="3456" y="673"/>
                </a:lnTo>
                <a:lnTo>
                  <a:pt x="3443" y="679"/>
                </a:lnTo>
                <a:lnTo>
                  <a:pt x="3429" y="683"/>
                </a:lnTo>
                <a:lnTo>
                  <a:pt x="3413" y="682"/>
                </a:lnTo>
                <a:lnTo>
                  <a:pt x="3399" y="676"/>
                </a:lnTo>
                <a:lnTo>
                  <a:pt x="3386" y="668"/>
                </a:lnTo>
                <a:lnTo>
                  <a:pt x="3209" y="513"/>
                </a:lnTo>
                <a:lnTo>
                  <a:pt x="3078" y="665"/>
                </a:lnTo>
                <a:lnTo>
                  <a:pt x="2947" y="809"/>
                </a:lnTo>
                <a:lnTo>
                  <a:pt x="2817" y="946"/>
                </a:lnTo>
                <a:lnTo>
                  <a:pt x="2687" y="1075"/>
                </a:lnTo>
                <a:lnTo>
                  <a:pt x="2560" y="1198"/>
                </a:lnTo>
                <a:lnTo>
                  <a:pt x="2433" y="1314"/>
                </a:lnTo>
                <a:lnTo>
                  <a:pt x="2421" y="1275"/>
                </a:lnTo>
                <a:lnTo>
                  <a:pt x="2407" y="1236"/>
                </a:lnTo>
                <a:lnTo>
                  <a:pt x="2390" y="1199"/>
                </a:lnTo>
                <a:lnTo>
                  <a:pt x="2509" y="1089"/>
                </a:lnTo>
                <a:lnTo>
                  <a:pt x="2630" y="971"/>
                </a:lnTo>
                <a:lnTo>
                  <a:pt x="2751" y="848"/>
                </a:lnTo>
                <a:lnTo>
                  <a:pt x="2874" y="718"/>
                </a:lnTo>
                <a:lnTo>
                  <a:pt x="2998" y="580"/>
                </a:lnTo>
                <a:lnTo>
                  <a:pt x="3122" y="437"/>
                </a:lnTo>
                <a:lnTo>
                  <a:pt x="2954" y="290"/>
                </a:lnTo>
                <a:lnTo>
                  <a:pt x="2944" y="279"/>
                </a:lnTo>
                <a:lnTo>
                  <a:pt x="2936" y="266"/>
                </a:lnTo>
                <a:lnTo>
                  <a:pt x="2933" y="252"/>
                </a:lnTo>
                <a:lnTo>
                  <a:pt x="2934" y="237"/>
                </a:lnTo>
                <a:lnTo>
                  <a:pt x="2938" y="222"/>
                </a:lnTo>
                <a:lnTo>
                  <a:pt x="2947" y="210"/>
                </a:lnTo>
                <a:lnTo>
                  <a:pt x="2959" y="199"/>
                </a:lnTo>
                <a:lnTo>
                  <a:pt x="2972" y="192"/>
                </a:lnTo>
                <a:lnTo>
                  <a:pt x="3515" y="4"/>
                </a:lnTo>
                <a:lnTo>
                  <a:pt x="3520" y="2"/>
                </a:lnTo>
                <a:lnTo>
                  <a:pt x="3526" y="1"/>
                </a:lnTo>
                <a:lnTo>
                  <a:pt x="3531"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6" name="Freeform 36">
            <a:extLst>
              <a:ext uri="{FF2B5EF4-FFF2-40B4-BE49-F238E27FC236}">
                <a16:creationId xmlns:a16="http://schemas.microsoft.com/office/drawing/2014/main" id="{F3B637C2-8DAE-4BBB-95CC-17F2A161DD3C}"/>
              </a:ext>
            </a:extLst>
          </p:cNvPr>
          <p:cNvSpPr>
            <a:spLocks noEditPoints="1"/>
          </p:cNvSpPr>
          <p:nvPr/>
        </p:nvSpPr>
        <p:spPr bwMode="auto">
          <a:xfrm>
            <a:off x="1799541" y="4477697"/>
            <a:ext cx="820564" cy="608614"/>
          </a:xfrm>
          <a:custGeom>
            <a:avLst/>
            <a:gdLst>
              <a:gd name="T0" fmla="*/ 14278 w 16120"/>
              <a:gd name="T1" fmla="*/ 1386 h 11440"/>
              <a:gd name="T2" fmla="*/ 14675 w 16120"/>
              <a:gd name="T3" fmla="*/ 1893 h 11440"/>
              <a:gd name="T4" fmla="*/ 14691 w 16120"/>
              <a:gd name="T5" fmla="*/ 2564 h 11440"/>
              <a:gd name="T6" fmla="*/ 14320 w 16120"/>
              <a:gd name="T7" fmla="*/ 3090 h 11440"/>
              <a:gd name="T8" fmla="*/ 13695 w 16120"/>
              <a:gd name="T9" fmla="*/ 3298 h 11440"/>
              <a:gd name="T10" fmla="*/ 13071 w 16120"/>
              <a:gd name="T11" fmla="*/ 3090 h 11440"/>
              <a:gd name="T12" fmla="*/ 12700 w 16120"/>
              <a:gd name="T13" fmla="*/ 2564 h 11440"/>
              <a:gd name="T14" fmla="*/ 12716 w 16120"/>
              <a:gd name="T15" fmla="*/ 1893 h 11440"/>
              <a:gd name="T16" fmla="*/ 13113 w 16120"/>
              <a:gd name="T17" fmla="*/ 1386 h 11440"/>
              <a:gd name="T18" fmla="*/ 2518 w 16120"/>
              <a:gd name="T19" fmla="*/ 11424 h 11440"/>
              <a:gd name="T20" fmla="*/ 7634 w 16120"/>
              <a:gd name="T21" fmla="*/ 785 h 11440"/>
              <a:gd name="T22" fmla="*/ 8874 w 16120"/>
              <a:gd name="T23" fmla="*/ 3180 h 11440"/>
              <a:gd name="T24" fmla="*/ 9111 w 16120"/>
              <a:gd name="T25" fmla="*/ 3177 h 11440"/>
              <a:gd name="T26" fmla="*/ 9465 w 16120"/>
              <a:gd name="T27" fmla="*/ 3463 h 11440"/>
              <a:gd name="T28" fmla="*/ 9938 w 16120"/>
              <a:gd name="T29" fmla="*/ 3872 h 11440"/>
              <a:gd name="T30" fmla="*/ 10437 w 16120"/>
              <a:gd name="T31" fmla="*/ 4108 h 11440"/>
              <a:gd name="T32" fmla="*/ 10396 w 16120"/>
              <a:gd name="T33" fmla="*/ 505 h 11440"/>
              <a:gd name="T34" fmla="*/ 10138 w 16120"/>
              <a:gd name="T35" fmla="*/ 282 h 11440"/>
              <a:gd name="T36" fmla="*/ 679 w 16120"/>
              <a:gd name="T37" fmla="*/ 248 h 11440"/>
              <a:gd name="T38" fmla="*/ 381 w 16120"/>
              <a:gd name="T39" fmla="*/ 419 h 11440"/>
              <a:gd name="T40" fmla="*/ 240 w 16120"/>
              <a:gd name="T41" fmla="*/ 735 h 11440"/>
              <a:gd name="T42" fmla="*/ 304 w 16120"/>
              <a:gd name="T43" fmla="*/ 8047 h 11440"/>
              <a:gd name="T44" fmla="*/ 551 w 16120"/>
              <a:gd name="T45" fmla="*/ 8283 h 11440"/>
              <a:gd name="T46" fmla="*/ 10007 w 16120"/>
              <a:gd name="T47" fmla="*/ 8332 h 11440"/>
              <a:gd name="T48" fmla="*/ 10314 w 16120"/>
              <a:gd name="T49" fmla="*/ 8175 h 11440"/>
              <a:gd name="T50" fmla="*/ 10470 w 16120"/>
              <a:gd name="T51" fmla="*/ 7868 h 11440"/>
              <a:gd name="T52" fmla="*/ 9974 w 16120"/>
              <a:gd name="T53" fmla="*/ 4744 h 11440"/>
              <a:gd name="T54" fmla="*/ 9339 w 16120"/>
              <a:gd name="T55" fmla="*/ 4255 h 11440"/>
              <a:gd name="T56" fmla="*/ 8756 w 16120"/>
              <a:gd name="T57" fmla="*/ 3664 h 11440"/>
              <a:gd name="T58" fmla="*/ 3734 w 16120"/>
              <a:gd name="T59" fmla="*/ 6626 h 11440"/>
              <a:gd name="T60" fmla="*/ 10120 w 16120"/>
              <a:gd name="T61" fmla="*/ 25 h 11440"/>
              <a:gd name="T62" fmla="*/ 10532 w 16120"/>
              <a:gd name="T63" fmla="*/ 289 h 11440"/>
              <a:gd name="T64" fmla="*/ 10713 w 16120"/>
              <a:gd name="T65" fmla="*/ 751 h 11440"/>
              <a:gd name="T66" fmla="*/ 11203 w 16120"/>
              <a:gd name="T67" fmla="*/ 4121 h 11440"/>
              <a:gd name="T68" fmla="*/ 11812 w 16120"/>
              <a:gd name="T69" fmla="*/ 3864 h 11440"/>
              <a:gd name="T70" fmla="*/ 15345 w 16120"/>
              <a:gd name="T71" fmla="*/ 3650 h 11440"/>
              <a:gd name="T72" fmla="*/ 16091 w 16120"/>
              <a:gd name="T73" fmla="*/ 5046 h 11440"/>
              <a:gd name="T74" fmla="*/ 15886 w 16120"/>
              <a:gd name="T75" fmla="*/ 6597 h 11440"/>
              <a:gd name="T76" fmla="*/ 15419 w 16120"/>
              <a:gd name="T77" fmla="*/ 7255 h 11440"/>
              <a:gd name="T78" fmla="*/ 15243 w 16120"/>
              <a:gd name="T79" fmla="*/ 7121 h 11440"/>
              <a:gd name="T80" fmla="*/ 15270 w 16120"/>
              <a:gd name="T81" fmla="*/ 6709 h 11440"/>
              <a:gd name="T82" fmla="*/ 15512 w 16120"/>
              <a:gd name="T83" fmla="*/ 5574 h 11440"/>
              <a:gd name="T84" fmla="*/ 15172 w 16120"/>
              <a:gd name="T85" fmla="*/ 4622 h 11440"/>
              <a:gd name="T86" fmla="*/ 14801 w 16120"/>
              <a:gd name="T87" fmla="*/ 11242 h 11440"/>
              <a:gd name="T88" fmla="*/ 14363 w 16120"/>
              <a:gd name="T89" fmla="*/ 11325 h 11440"/>
              <a:gd name="T90" fmla="*/ 14092 w 16120"/>
              <a:gd name="T91" fmla="*/ 8209 h 11440"/>
              <a:gd name="T92" fmla="*/ 13640 w 16120"/>
              <a:gd name="T93" fmla="*/ 7783 h 11440"/>
              <a:gd name="T94" fmla="*/ 13108 w 16120"/>
              <a:gd name="T95" fmla="*/ 8034 h 11440"/>
              <a:gd name="T96" fmla="*/ 12959 w 16120"/>
              <a:gd name="T97" fmla="*/ 11338 h 11440"/>
              <a:gd name="T98" fmla="*/ 12536 w 16120"/>
              <a:gd name="T99" fmla="*/ 11413 h 11440"/>
              <a:gd name="T100" fmla="*/ 12293 w 16120"/>
              <a:gd name="T101" fmla="*/ 4541 h 11440"/>
              <a:gd name="T102" fmla="*/ 11566 w 16120"/>
              <a:gd name="T103" fmla="*/ 4859 h 11440"/>
              <a:gd name="T104" fmla="*/ 10960 w 16120"/>
              <a:gd name="T105" fmla="*/ 4979 h 11440"/>
              <a:gd name="T106" fmla="*/ 10677 w 16120"/>
              <a:gd name="T107" fmla="*/ 8019 h 11440"/>
              <a:gd name="T108" fmla="*/ 10395 w 16120"/>
              <a:gd name="T109" fmla="*/ 8418 h 11440"/>
              <a:gd name="T110" fmla="*/ 9924 w 16120"/>
              <a:gd name="T111" fmla="*/ 8575 h 11440"/>
              <a:gd name="T112" fmla="*/ 349 w 16120"/>
              <a:gd name="T113" fmla="*/ 8440 h 11440"/>
              <a:gd name="T114" fmla="*/ 48 w 16120"/>
              <a:gd name="T115" fmla="*/ 8055 h 11440"/>
              <a:gd name="T116" fmla="*/ 25 w 16120"/>
              <a:gd name="T117" fmla="*/ 595 h 11440"/>
              <a:gd name="T118" fmla="*/ 288 w 16120"/>
              <a:gd name="T119" fmla="*/ 182 h 11440"/>
              <a:gd name="T120" fmla="*/ 750 w 16120"/>
              <a:gd name="T121" fmla="*/ 1 h 1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120" h="11440">
                <a:moveTo>
                  <a:pt x="13695" y="1208"/>
                </a:moveTo>
                <a:lnTo>
                  <a:pt x="13749" y="1209"/>
                </a:lnTo>
                <a:lnTo>
                  <a:pt x="13802" y="1213"/>
                </a:lnTo>
                <a:lnTo>
                  <a:pt x="13854" y="1220"/>
                </a:lnTo>
                <a:lnTo>
                  <a:pt x="13906" y="1229"/>
                </a:lnTo>
                <a:lnTo>
                  <a:pt x="13956" y="1240"/>
                </a:lnTo>
                <a:lnTo>
                  <a:pt x="14005" y="1254"/>
                </a:lnTo>
                <a:lnTo>
                  <a:pt x="14054" y="1271"/>
                </a:lnTo>
                <a:lnTo>
                  <a:pt x="14101" y="1290"/>
                </a:lnTo>
                <a:lnTo>
                  <a:pt x="14147" y="1311"/>
                </a:lnTo>
                <a:lnTo>
                  <a:pt x="14193" y="1334"/>
                </a:lnTo>
                <a:lnTo>
                  <a:pt x="14236" y="1359"/>
                </a:lnTo>
                <a:lnTo>
                  <a:pt x="14278" y="1386"/>
                </a:lnTo>
                <a:lnTo>
                  <a:pt x="14320" y="1415"/>
                </a:lnTo>
                <a:lnTo>
                  <a:pt x="14359" y="1446"/>
                </a:lnTo>
                <a:lnTo>
                  <a:pt x="14396" y="1479"/>
                </a:lnTo>
                <a:lnTo>
                  <a:pt x="14432" y="1514"/>
                </a:lnTo>
                <a:lnTo>
                  <a:pt x="14468" y="1550"/>
                </a:lnTo>
                <a:lnTo>
                  <a:pt x="14500" y="1588"/>
                </a:lnTo>
                <a:lnTo>
                  <a:pt x="14531" y="1628"/>
                </a:lnTo>
                <a:lnTo>
                  <a:pt x="14560" y="1668"/>
                </a:lnTo>
                <a:lnTo>
                  <a:pt x="14588" y="1711"/>
                </a:lnTo>
                <a:lnTo>
                  <a:pt x="14613" y="1755"/>
                </a:lnTo>
                <a:lnTo>
                  <a:pt x="14636" y="1799"/>
                </a:lnTo>
                <a:lnTo>
                  <a:pt x="14656" y="1846"/>
                </a:lnTo>
                <a:lnTo>
                  <a:pt x="14675" y="1893"/>
                </a:lnTo>
                <a:lnTo>
                  <a:pt x="14691" y="1942"/>
                </a:lnTo>
                <a:lnTo>
                  <a:pt x="14705" y="1991"/>
                </a:lnTo>
                <a:lnTo>
                  <a:pt x="14718" y="2042"/>
                </a:lnTo>
                <a:lnTo>
                  <a:pt x="14727" y="2093"/>
                </a:lnTo>
                <a:lnTo>
                  <a:pt x="14733" y="2146"/>
                </a:lnTo>
                <a:lnTo>
                  <a:pt x="14737" y="2199"/>
                </a:lnTo>
                <a:lnTo>
                  <a:pt x="14739" y="2253"/>
                </a:lnTo>
                <a:lnTo>
                  <a:pt x="14737" y="2306"/>
                </a:lnTo>
                <a:lnTo>
                  <a:pt x="14733" y="2360"/>
                </a:lnTo>
                <a:lnTo>
                  <a:pt x="14727" y="2411"/>
                </a:lnTo>
                <a:lnTo>
                  <a:pt x="14718" y="2463"/>
                </a:lnTo>
                <a:lnTo>
                  <a:pt x="14705" y="2514"/>
                </a:lnTo>
                <a:lnTo>
                  <a:pt x="14691" y="2564"/>
                </a:lnTo>
                <a:lnTo>
                  <a:pt x="14675" y="2612"/>
                </a:lnTo>
                <a:lnTo>
                  <a:pt x="14656" y="2660"/>
                </a:lnTo>
                <a:lnTo>
                  <a:pt x="14636" y="2706"/>
                </a:lnTo>
                <a:lnTo>
                  <a:pt x="14613" y="2751"/>
                </a:lnTo>
                <a:lnTo>
                  <a:pt x="14588" y="2795"/>
                </a:lnTo>
                <a:lnTo>
                  <a:pt x="14560" y="2838"/>
                </a:lnTo>
                <a:lnTo>
                  <a:pt x="14531" y="2878"/>
                </a:lnTo>
                <a:lnTo>
                  <a:pt x="14500" y="2917"/>
                </a:lnTo>
                <a:lnTo>
                  <a:pt x="14468" y="2956"/>
                </a:lnTo>
                <a:lnTo>
                  <a:pt x="14432" y="2992"/>
                </a:lnTo>
                <a:lnTo>
                  <a:pt x="14396" y="3026"/>
                </a:lnTo>
                <a:lnTo>
                  <a:pt x="14359" y="3059"/>
                </a:lnTo>
                <a:lnTo>
                  <a:pt x="14320" y="3090"/>
                </a:lnTo>
                <a:lnTo>
                  <a:pt x="14278" y="3119"/>
                </a:lnTo>
                <a:lnTo>
                  <a:pt x="14236" y="3147"/>
                </a:lnTo>
                <a:lnTo>
                  <a:pt x="14193" y="3172"/>
                </a:lnTo>
                <a:lnTo>
                  <a:pt x="14147" y="3195"/>
                </a:lnTo>
                <a:lnTo>
                  <a:pt x="14101" y="3216"/>
                </a:lnTo>
                <a:lnTo>
                  <a:pt x="14054" y="3234"/>
                </a:lnTo>
                <a:lnTo>
                  <a:pt x="14005" y="3251"/>
                </a:lnTo>
                <a:lnTo>
                  <a:pt x="13956" y="3265"/>
                </a:lnTo>
                <a:lnTo>
                  <a:pt x="13906" y="3277"/>
                </a:lnTo>
                <a:lnTo>
                  <a:pt x="13854" y="3286"/>
                </a:lnTo>
                <a:lnTo>
                  <a:pt x="13802" y="3292"/>
                </a:lnTo>
                <a:lnTo>
                  <a:pt x="13749" y="3297"/>
                </a:lnTo>
                <a:lnTo>
                  <a:pt x="13695" y="3298"/>
                </a:lnTo>
                <a:lnTo>
                  <a:pt x="13642" y="3297"/>
                </a:lnTo>
                <a:lnTo>
                  <a:pt x="13589" y="3292"/>
                </a:lnTo>
                <a:lnTo>
                  <a:pt x="13537" y="3286"/>
                </a:lnTo>
                <a:lnTo>
                  <a:pt x="13485" y="3277"/>
                </a:lnTo>
                <a:lnTo>
                  <a:pt x="13435" y="3265"/>
                </a:lnTo>
                <a:lnTo>
                  <a:pt x="13386" y="3251"/>
                </a:lnTo>
                <a:lnTo>
                  <a:pt x="13337" y="3234"/>
                </a:lnTo>
                <a:lnTo>
                  <a:pt x="13290" y="3216"/>
                </a:lnTo>
                <a:lnTo>
                  <a:pt x="13244" y="3195"/>
                </a:lnTo>
                <a:lnTo>
                  <a:pt x="13198" y="3172"/>
                </a:lnTo>
                <a:lnTo>
                  <a:pt x="13155" y="3147"/>
                </a:lnTo>
                <a:lnTo>
                  <a:pt x="13113" y="3119"/>
                </a:lnTo>
                <a:lnTo>
                  <a:pt x="13071" y="3090"/>
                </a:lnTo>
                <a:lnTo>
                  <a:pt x="13032" y="3059"/>
                </a:lnTo>
                <a:lnTo>
                  <a:pt x="12995" y="3026"/>
                </a:lnTo>
                <a:lnTo>
                  <a:pt x="12958" y="2992"/>
                </a:lnTo>
                <a:lnTo>
                  <a:pt x="12923" y="2956"/>
                </a:lnTo>
                <a:lnTo>
                  <a:pt x="12891" y="2917"/>
                </a:lnTo>
                <a:lnTo>
                  <a:pt x="12860" y="2878"/>
                </a:lnTo>
                <a:lnTo>
                  <a:pt x="12831" y="2838"/>
                </a:lnTo>
                <a:lnTo>
                  <a:pt x="12803" y="2795"/>
                </a:lnTo>
                <a:lnTo>
                  <a:pt x="12778" y="2751"/>
                </a:lnTo>
                <a:lnTo>
                  <a:pt x="12755" y="2706"/>
                </a:lnTo>
                <a:lnTo>
                  <a:pt x="12735" y="2660"/>
                </a:lnTo>
                <a:lnTo>
                  <a:pt x="12716" y="2612"/>
                </a:lnTo>
                <a:lnTo>
                  <a:pt x="12700" y="2564"/>
                </a:lnTo>
                <a:lnTo>
                  <a:pt x="12685" y="2514"/>
                </a:lnTo>
                <a:lnTo>
                  <a:pt x="12673" y="2463"/>
                </a:lnTo>
                <a:lnTo>
                  <a:pt x="12664" y="2411"/>
                </a:lnTo>
                <a:lnTo>
                  <a:pt x="12658" y="2360"/>
                </a:lnTo>
                <a:lnTo>
                  <a:pt x="12654" y="2306"/>
                </a:lnTo>
                <a:lnTo>
                  <a:pt x="12652" y="2253"/>
                </a:lnTo>
                <a:lnTo>
                  <a:pt x="12654" y="2199"/>
                </a:lnTo>
                <a:lnTo>
                  <a:pt x="12658" y="2146"/>
                </a:lnTo>
                <a:lnTo>
                  <a:pt x="12664" y="2093"/>
                </a:lnTo>
                <a:lnTo>
                  <a:pt x="12673" y="2042"/>
                </a:lnTo>
                <a:lnTo>
                  <a:pt x="12685" y="1991"/>
                </a:lnTo>
                <a:lnTo>
                  <a:pt x="12700" y="1942"/>
                </a:lnTo>
                <a:lnTo>
                  <a:pt x="12716" y="1893"/>
                </a:lnTo>
                <a:lnTo>
                  <a:pt x="12735" y="1846"/>
                </a:lnTo>
                <a:lnTo>
                  <a:pt x="12755" y="1799"/>
                </a:lnTo>
                <a:lnTo>
                  <a:pt x="12778" y="1755"/>
                </a:lnTo>
                <a:lnTo>
                  <a:pt x="12803" y="1711"/>
                </a:lnTo>
                <a:lnTo>
                  <a:pt x="12831" y="1668"/>
                </a:lnTo>
                <a:lnTo>
                  <a:pt x="12860" y="1628"/>
                </a:lnTo>
                <a:lnTo>
                  <a:pt x="12891" y="1588"/>
                </a:lnTo>
                <a:lnTo>
                  <a:pt x="12923" y="1550"/>
                </a:lnTo>
                <a:lnTo>
                  <a:pt x="12958" y="1514"/>
                </a:lnTo>
                <a:lnTo>
                  <a:pt x="12995" y="1479"/>
                </a:lnTo>
                <a:lnTo>
                  <a:pt x="13032" y="1446"/>
                </a:lnTo>
                <a:lnTo>
                  <a:pt x="13071" y="1415"/>
                </a:lnTo>
                <a:lnTo>
                  <a:pt x="13113" y="1386"/>
                </a:lnTo>
                <a:lnTo>
                  <a:pt x="13155" y="1359"/>
                </a:lnTo>
                <a:lnTo>
                  <a:pt x="13198" y="1334"/>
                </a:lnTo>
                <a:lnTo>
                  <a:pt x="13244" y="1311"/>
                </a:lnTo>
                <a:lnTo>
                  <a:pt x="13290" y="1290"/>
                </a:lnTo>
                <a:lnTo>
                  <a:pt x="13337" y="1271"/>
                </a:lnTo>
                <a:lnTo>
                  <a:pt x="13386" y="1254"/>
                </a:lnTo>
                <a:lnTo>
                  <a:pt x="13435" y="1240"/>
                </a:lnTo>
                <a:lnTo>
                  <a:pt x="13485" y="1229"/>
                </a:lnTo>
                <a:lnTo>
                  <a:pt x="13537" y="1220"/>
                </a:lnTo>
                <a:lnTo>
                  <a:pt x="13589" y="1213"/>
                </a:lnTo>
                <a:lnTo>
                  <a:pt x="13642" y="1209"/>
                </a:lnTo>
                <a:lnTo>
                  <a:pt x="13695" y="1208"/>
                </a:lnTo>
                <a:close/>
                <a:moveTo>
                  <a:pt x="2518" y="11424"/>
                </a:moveTo>
                <a:lnTo>
                  <a:pt x="3957" y="8867"/>
                </a:lnTo>
                <a:lnTo>
                  <a:pt x="4410" y="8846"/>
                </a:lnTo>
                <a:lnTo>
                  <a:pt x="3247" y="11197"/>
                </a:lnTo>
                <a:lnTo>
                  <a:pt x="5182" y="11197"/>
                </a:lnTo>
                <a:lnTo>
                  <a:pt x="5150" y="8867"/>
                </a:lnTo>
                <a:lnTo>
                  <a:pt x="5417" y="8857"/>
                </a:lnTo>
                <a:lnTo>
                  <a:pt x="5480" y="11187"/>
                </a:lnTo>
                <a:lnTo>
                  <a:pt x="7156" y="11187"/>
                </a:lnTo>
                <a:lnTo>
                  <a:pt x="6199" y="8887"/>
                </a:lnTo>
                <a:lnTo>
                  <a:pt x="6529" y="8877"/>
                </a:lnTo>
                <a:lnTo>
                  <a:pt x="7783" y="11361"/>
                </a:lnTo>
                <a:lnTo>
                  <a:pt x="2518" y="11424"/>
                </a:lnTo>
                <a:close/>
                <a:moveTo>
                  <a:pt x="7634" y="785"/>
                </a:moveTo>
                <a:lnTo>
                  <a:pt x="8745" y="785"/>
                </a:lnTo>
                <a:lnTo>
                  <a:pt x="8745" y="3288"/>
                </a:lnTo>
                <a:lnTo>
                  <a:pt x="8754" y="3276"/>
                </a:lnTo>
                <a:lnTo>
                  <a:pt x="8763" y="3263"/>
                </a:lnTo>
                <a:lnTo>
                  <a:pt x="8773" y="3252"/>
                </a:lnTo>
                <a:lnTo>
                  <a:pt x="8783" y="3240"/>
                </a:lnTo>
                <a:lnTo>
                  <a:pt x="8794" y="3229"/>
                </a:lnTo>
                <a:lnTo>
                  <a:pt x="8807" y="3219"/>
                </a:lnTo>
                <a:lnTo>
                  <a:pt x="8819" y="3210"/>
                </a:lnTo>
                <a:lnTo>
                  <a:pt x="8832" y="3202"/>
                </a:lnTo>
                <a:lnTo>
                  <a:pt x="8846" y="3194"/>
                </a:lnTo>
                <a:lnTo>
                  <a:pt x="8860" y="3187"/>
                </a:lnTo>
                <a:lnTo>
                  <a:pt x="8874" y="3180"/>
                </a:lnTo>
                <a:lnTo>
                  <a:pt x="8890" y="3175"/>
                </a:lnTo>
                <a:lnTo>
                  <a:pt x="8905" y="3170"/>
                </a:lnTo>
                <a:lnTo>
                  <a:pt x="8921" y="3166"/>
                </a:lnTo>
                <a:lnTo>
                  <a:pt x="8939" y="3163"/>
                </a:lnTo>
                <a:lnTo>
                  <a:pt x="8956" y="3161"/>
                </a:lnTo>
                <a:lnTo>
                  <a:pt x="8974" y="3160"/>
                </a:lnTo>
                <a:lnTo>
                  <a:pt x="8992" y="3159"/>
                </a:lnTo>
                <a:lnTo>
                  <a:pt x="9011" y="3160"/>
                </a:lnTo>
                <a:lnTo>
                  <a:pt x="9030" y="3161"/>
                </a:lnTo>
                <a:lnTo>
                  <a:pt x="9049" y="3163"/>
                </a:lnTo>
                <a:lnTo>
                  <a:pt x="9070" y="3167"/>
                </a:lnTo>
                <a:lnTo>
                  <a:pt x="9090" y="3171"/>
                </a:lnTo>
                <a:lnTo>
                  <a:pt x="9111" y="3177"/>
                </a:lnTo>
                <a:lnTo>
                  <a:pt x="9132" y="3183"/>
                </a:lnTo>
                <a:lnTo>
                  <a:pt x="9154" y="3191"/>
                </a:lnTo>
                <a:lnTo>
                  <a:pt x="9176" y="3200"/>
                </a:lnTo>
                <a:lnTo>
                  <a:pt x="9198" y="3210"/>
                </a:lnTo>
                <a:lnTo>
                  <a:pt x="9221" y="3221"/>
                </a:lnTo>
                <a:lnTo>
                  <a:pt x="9244" y="3233"/>
                </a:lnTo>
                <a:lnTo>
                  <a:pt x="9267" y="3247"/>
                </a:lnTo>
                <a:lnTo>
                  <a:pt x="9290" y="3262"/>
                </a:lnTo>
                <a:lnTo>
                  <a:pt x="9325" y="3304"/>
                </a:lnTo>
                <a:lnTo>
                  <a:pt x="9360" y="3345"/>
                </a:lnTo>
                <a:lnTo>
                  <a:pt x="9395" y="3385"/>
                </a:lnTo>
                <a:lnTo>
                  <a:pt x="9430" y="3424"/>
                </a:lnTo>
                <a:lnTo>
                  <a:pt x="9465" y="3463"/>
                </a:lnTo>
                <a:lnTo>
                  <a:pt x="9501" y="3500"/>
                </a:lnTo>
                <a:lnTo>
                  <a:pt x="9537" y="3536"/>
                </a:lnTo>
                <a:lnTo>
                  <a:pt x="9572" y="3573"/>
                </a:lnTo>
                <a:lnTo>
                  <a:pt x="9609" y="3607"/>
                </a:lnTo>
                <a:lnTo>
                  <a:pt x="9645" y="3640"/>
                </a:lnTo>
                <a:lnTo>
                  <a:pt x="9681" y="3673"/>
                </a:lnTo>
                <a:lnTo>
                  <a:pt x="9717" y="3704"/>
                </a:lnTo>
                <a:lnTo>
                  <a:pt x="9754" y="3734"/>
                </a:lnTo>
                <a:lnTo>
                  <a:pt x="9790" y="3765"/>
                </a:lnTo>
                <a:lnTo>
                  <a:pt x="9827" y="3793"/>
                </a:lnTo>
                <a:lnTo>
                  <a:pt x="9864" y="3820"/>
                </a:lnTo>
                <a:lnTo>
                  <a:pt x="9901" y="3846"/>
                </a:lnTo>
                <a:lnTo>
                  <a:pt x="9938" y="3872"/>
                </a:lnTo>
                <a:lnTo>
                  <a:pt x="9976" y="3897"/>
                </a:lnTo>
                <a:lnTo>
                  <a:pt x="10014" y="3920"/>
                </a:lnTo>
                <a:lnTo>
                  <a:pt x="10051" y="3942"/>
                </a:lnTo>
                <a:lnTo>
                  <a:pt x="10089" y="3963"/>
                </a:lnTo>
                <a:lnTo>
                  <a:pt x="10127" y="3984"/>
                </a:lnTo>
                <a:lnTo>
                  <a:pt x="10166" y="4003"/>
                </a:lnTo>
                <a:lnTo>
                  <a:pt x="10204" y="4021"/>
                </a:lnTo>
                <a:lnTo>
                  <a:pt x="10242" y="4038"/>
                </a:lnTo>
                <a:lnTo>
                  <a:pt x="10281" y="4054"/>
                </a:lnTo>
                <a:lnTo>
                  <a:pt x="10320" y="4069"/>
                </a:lnTo>
                <a:lnTo>
                  <a:pt x="10359" y="4083"/>
                </a:lnTo>
                <a:lnTo>
                  <a:pt x="10397" y="4096"/>
                </a:lnTo>
                <a:lnTo>
                  <a:pt x="10437" y="4108"/>
                </a:lnTo>
                <a:lnTo>
                  <a:pt x="10477" y="4118"/>
                </a:lnTo>
                <a:lnTo>
                  <a:pt x="10477" y="792"/>
                </a:lnTo>
                <a:lnTo>
                  <a:pt x="10476" y="763"/>
                </a:lnTo>
                <a:lnTo>
                  <a:pt x="10474" y="735"/>
                </a:lnTo>
                <a:lnTo>
                  <a:pt x="10470" y="708"/>
                </a:lnTo>
                <a:lnTo>
                  <a:pt x="10465" y="681"/>
                </a:lnTo>
                <a:lnTo>
                  <a:pt x="10459" y="653"/>
                </a:lnTo>
                <a:lnTo>
                  <a:pt x="10452" y="627"/>
                </a:lnTo>
                <a:lnTo>
                  <a:pt x="10443" y="602"/>
                </a:lnTo>
                <a:lnTo>
                  <a:pt x="10433" y="577"/>
                </a:lnTo>
                <a:lnTo>
                  <a:pt x="10422" y="552"/>
                </a:lnTo>
                <a:lnTo>
                  <a:pt x="10409" y="528"/>
                </a:lnTo>
                <a:lnTo>
                  <a:pt x="10396" y="505"/>
                </a:lnTo>
                <a:lnTo>
                  <a:pt x="10382" y="483"/>
                </a:lnTo>
                <a:lnTo>
                  <a:pt x="10366" y="460"/>
                </a:lnTo>
                <a:lnTo>
                  <a:pt x="10350" y="439"/>
                </a:lnTo>
                <a:lnTo>
                  <a:pt x="10332" y="419"/>
                </a:lnTo>
                <a:lnTo>
                  <a:pt x="10314" y="400"/>
                </a:lnTo>
                <a:lnTo>
                  <a:pt x="10295" y="382"/>
                </a:lnTo>
                <a:lnTo>
                  <a:pt x="10274" y="365"/>
                </a:lnTo>
                <a:lnTo>
                  <a:pt x="10254" y="348"/>
                </a:lnTo>
                <a:lnTo>
                  <a:pt x="10232" y="332"/>
                </a:lnTo>
                <a:lnTo>
                  <a:pt x="10210" y="318"/>
                </a:lnTo>
                <a:lnTo>
                  <a:pt x="10187" y="305"/>
                </a:lnTo>
                <a:lnTo>
                  <a:pt x="10163" y="293"/>
                </a:lnTo>
                <a:lnTo>
                  <a:pt x="10138" y="282"/>
                </a:lnTo>
                <a:lnTo>
                  <a:pt x="10113" y="272"/>
                </a:lnTo>
                <a:lnTo>
                  <a:pt x="10088" y="263"/>
                </a:lnTo>
                <a:lnTo>
                  <a:pt x="10061" y="254"/>
                </a:lnTo>
                <a:lnTo>
                  <a:pt x="10035" y="248"/>
                </a:lnTo>
                <a:lnTo>
                  <a:pt x="10007" y="244"/>
                </a:lnTo>
                <a:lnTo>
                  <a:pt x="9980" y="240"/>
                </a:lnTo>
                <a:lnTo>
                  <a:pt x="9952" y="238"/>
                </a:lnTo>
                <a:lnTo>
                  <a:pt x="9924" y="237"/>
                </a:lnTo>
                <a:lnTo>
                  <a:pt x="790" y="237"/>
                </a:lnTo>
                <a:lnTo>
                  <a:pt x="762" y="238"/>
                </a:lnTo>
                <a:lnTo>
                  <a:pt x="733" y="240"/>
                </a:lnTo>
                <a:lnTo>
                  <a:pt x="706" y="244"/>
                </a:lnTo>
                <a:lnTo>
                  <a:pt x="679" y="248"/>
                </a:lnTo>
                <a:lnTo>
                  <a:pt x="652" y="254"/>
                </a:lnTo>
                <a:lnTo>
                  <a:pt x="626" y="263"/>
                </a:lnTo>
                <a:lnTo>
                  <a:pt x="600" y="272"/>
                </a:lnTo>
                <a:lnTo>
                  <a:pt x="575" y="282"/>
                </a:lnTo>
                <a:lnTo>
                  <a:pt x="551" y="293"/>
                </a:lnTo>
                <a:lnTo>
                  <a:pt x="527" y="305"/>
                </a:lnTo>
                <a:lnTo>
                  <a:pt x="504" y="318"/>
                </a:lnTo>
                <a:lnTo>
                  <a:pt x="482" y="332"/>
                </a:lnTo>
                <a:lnTo>
                  <a:pt x="459" y="348"/>
                </a:lnTo>
                <a:lnTo>
                  <a:pt x="439" y="365"/>
                </a:lnTo>
                <a:lnTo>
                  <a:pt x="419" y="382"/>
                </a:lnTo>
                <a:lnTo>
                  <a:pt x="399" y="400"/>
                </a:lnTo>
                <a:lnTo>
                  <a:pt x="381" y="419"/>
                </a:lnTo>
                <a:lnTo>
                  <a:pt x="364" y="439"/>
                </a:lnTo>
                <a:lnTo>
                  <a:pt x="348" y="460"/>
                </a:lnTo>
                <a:lnTo>
                  <a:pt x="331" y="483"/>
                </a:lnTo>
                <a:lnTo>
                  <a:pt x="317" y="505"/>
                </a:lnTo>
                <a:lnTo>
                  <a:pt x="304" y="528"/>
                </a:lnTo>
                <a:lnTo>
                  <a:pt x="292" y="552"/>
                </a:lnTo>
                <a:lnTo>
                  <a:pt x="281" y="577"/>
                </a:lnTo>
                <a:lnTo>
                  <a:pt x="271" y="602"/>
                </a:lnTo>
                <a:lnTo>
                  <a:pt x="262" y="627"/>
                </a:lnTo>
                <a:lnTo>
                  <a:pt x="255" y="653"/>
                </a:lnTo>
                <a:lnTo>
                  <a:pt x="249" y="681"/>
                </a:lnTo>
                <a:lnTo>
                  <a:pt x="244" y="708"/>
                </a:lnTo>
                <a:lnTo>
                  <a:pt x="240" y="735"/>
                </a:lnTo>
                <a:lnTo>
                  <a:pt x="238" y="763"/>
                </a:lnTo>
                <a:lnTo>
                  <a:pt x="237" y="792"/>
                </a:lnTo>
                <a:lnTo>
                  <a:pt x="237" y="7784"/>
                </a:lnTo>
                <a:lnTo>
                  <a:pt x="238" y="7813"/>
                </a:lnTo>
                <a:lnTo>
                  <a:pt x="240" y="7840"/>
                </a:lnTo>
                <a:lnTo>
                  <a:pt x="244" y="7868"/>
                </a:lnTo>
                <a:lnTo>
                  <a:pt x="249" y="7896"/>
                </a:lnTo>
                <a:lnTo>
                  <a:pt x="255" y="7922"/>
                </a:lnTo>
                <a:lnTo>
                  <a:pt x="262" y="7948"/>
                </a:lnTo>
                <a:lnTo>
                  <a:pt x="271" y="7974"/>
                </a:lnTo>
                <a:lnTo>
                  <a:pt x="281" y="8000"/>
                </a:lnTo>
                <a:lnTo>
                  <a:pt x="292" y="8024"/>
                </a:lnTo>
                <a:lnTo>
                  <a:pt x="304" y="8047"/>
                </a:lnTo>
                <a:lnTo>
                  <a:pt x="317" y="8070"/>
                </a:lnTo>
                <a:lnTo>
                  <a:pt x="331" y="8094"/>
                </a:lnTo>
                <a:lnTo>
                  <a:pt x="348" y="8115"/>
                </a:lnTo>
                <a:lnTo>
                  <a:pt x="364" y="8136"/>
                </a:lnTo>
                <a:lnTo>
                  <a:pt x="381" y="8156"/>
                </a:lnTo>
                <a:lnTo>
                  <a:pt x="399" y="8175"/>
                </a:lnTo>
                <a:lnTo>
                  <a:pt x="419" y="8193"/>
                </a:lnTo>
                <a:lnTo>
                  <a:pt x="439" y="8211"/>
                </a:lnTo>
                <a:lnTo>
                  <a:pt x="459" y="8228"/>
                </a:lnTo>
                <a:lnTo>
                  <a:pt x="482" y="8243"/>
                </a:lnTo>
                <a:lnTo>
                  <a:pt x="504" y="8257"/>
                </a:lnTo>
                <a:lnTo>
                  <a:pt x="527" y="8271"/>
                </a:lnTo>
                <a:lnTo>
                  <a:pt x="551" y="8283"/>
                </a:lnTo>
                <a:lnTo>
                  <a:pt x="575" y="8294"/>
                </a:lnTo>
                <a:lnTo>
                  <a:pt x="600" y="8305"/>
                </a:lnTo>
                <a:lnTo>
                  <a:pt x="626" y="8313"/>
                </a:lnTo>
                <a:lnTo>
                  <a:pt x="652" y="8321"/>
                </a:lnTo>
                <a:lnTo>
                  <a:pt x="679" y="8327"/>
                </a:lnTo>
                <a:lnTo>
                  <a:pt x="706" y="8332"/>
                </a:lnTo>
                <a:lnTo>
                  <a:pt x="733" y="8335"/>
                </a:lnTo>
                <a:lnTo>
                  <a:pt x="762" y="8337"/>
                </a:lnTo>
                <a:lnTo>
                  <a:pt x="790" y="8338"/>
                </a:lnTo>
                <a:lnTo>
                  <a:pt x="9924" y="8338"/>
                </a:lnTo>
                <a:lnTo>
                  <a:pt x="9952" y="8337"/>
                </a:lnTo>
                <a:lnTo>
                  <a:pt x="9980" y="8335"/>
                </a:lnTo>
                <a:lnTo>
                  <a:pt x="10007" y="8332"/>
                </a:lnTo>
                <a:lnTo>
                  <a:pt x="10035" y="8327"/>
                </a:lnTo>
                <a:lnTo>
                  <a:pt x="10061" y="8321"/>
                </a:lnTo>
                <a:lnTo>
                  <a:pt x="10088" y="8313"/>
                </a:lnTo>
                <a:lnTo>
                  <a:pt x="10113" y="8305"/>
                </a:lnTo>
                <a:lnTo>
                  <a:pt x="10138" y="8294"/>
                </a:lnTo>
                <a:lnTo>
                  <a:pt x="10163" y="8283"/>
                </a:lnTo>
                <a:lnTo>
                  <a:pt x="10187" y="8271"/>
                </a:lnTo>
                <a:lnTo>
                  <a:pt x="10210" y="8257"/>
                </a:lnTo>
                <a:lnTo>
                  <a:pt x="10232" y="8243"/>
                </a:lnTo>
                <a:lnTo>
                  <a:pt x="10254" y="8228"/>
                </a:lnTo>
                <a:lnTo>
                  <a:pt x="10274" y="8211"/>
                </a:lnTo>
                <a:lnTo>
                  <a:pt x="10295" y="8193"/>
                </a:lnTo>
                <a:lnTo>
                  <a:pt x="10314" y="8175"/>
                </a:lnTo>
                <a:lnTo>
                  <a:pt x="10332" y="8156"/>
                </a:lnTo>
                <a:lnTo>
                  <a:pt x="10350" y="8136"/>
                </a:lnTo>
                <a:lnTo>
                  <a:pt x="10366" y="8115"/>
                </a:lnTo>
                <a:lnTo>
                  <a:pt x="10382" y="8094"/>
                </a:lnTo>
                <a:lnTo>
                  <a:pt x="10396" y="8070"/>
                </a:lnTo>
                <a:lnTo>
                  <a:pt x="10409" y="8047"/>
                </a:lnTo>
                <a:lnTo>
                  <a:pt x="10422" y="8024"/>
                </a:lnTo>
                <a:lnTo>
                  <a:pt x="10433" y="8000"/>
                </a:lnTo>
                <a:lnTo>
                  <a:pt x="10443" y="7974"/>
                </a:lnTo>
                <a:lnTo>
                  <a:pt x="10452" y="7948"/>
                </a:lnTo>
                <a:lnTo>
                  <a:pt x="10459" y="7922"/>
                </a:lnTo>
                <a:lnTo>
                  <a:pt x="10465" y="7896"/>
                </a:lnTo>
                <a:lnTo>
                  <a:pt x="10470" y="7868"/>
                </a:lnTo>
                <a:lnTo>
                  <a:pt x="10474" y="7840"/>
                </a:lnTo>
                <a:lnTo>
                  <a:pt x="10476" y="7813"/>
                </a:lnTo>
                <a:lnTo>
                  <a:pt x="10477" y="7784"/>
                </a:lnTo>
                <a:lnTo>
                  <a:pt x="10477" y="4942"/>
                </a:lnTo>
                <a:lnTo>
                  <a:pt x="10417" y="4928"/>
                </a:lnTo>
                <a:lnTo>
                  <a:pt x="10358" y="4912"/>
                </a:lnTo>
                <a:lnTo>
                  <a:pt x="10301" y="4892"/>
                </a:lnTo>
                <a:lnTo>
                  <a:pt x="10244" y="4872"/>
                </a:lnTo>
                <a:lnTo>
                  <a:pt x="10188" y="4850"/>
                </a:lnTo>
                <a:lnTo>
                  <a:pt x="10133" y="4826"/>
                </a:lnTo>
                <a:lnTo>
                  <a:pt x="10080" y="4801"/>
                </a:lnTo>
                <a:lnTo>
                  <a:pt x="10027" y="4773"/>
                </a:lnTo>
                <a:lnTo>
                  <a:pt x="9974" y="4744"/>
                </a:lnTo>
                <a:lnTo>
                  <a:pt x="9923" y="4714"/>
                </a:lnTo>
                <a:lnTo>
                  <a:pt x="9871" y="4681"/>
                </a:lnTo>
                <a:lnTo>
                  <a:pt x="9821" y="4648"/>
                </a:lnTo>
                <a:lnTo>
                  <a:pt x="9771" y="4614"/>
                </a:lnTo>
                <a:lnTo>
                  <a:pt x="9721" y="4577"/>
                </a:lnTo>
                <a:lnTo>
                  <a:pt x="9673" y="4541"/>
                </a:lnTo>
                <a:lnTo>
                  <a:pt x="9625" y="4503"/>
                </a:lnTo>
                <a:lnTo>
                  <a:pt x="9576" y="4464"/>
                </a:lnTo>
                <a:lnTo>
                  <a:pt x="9528" y="4424"/>
                </a:lnTo>
                <a:lnTo>
                  <a:pt x="9481" y="4384"/>
                </a:lnTo>
                <a:lnTo>
                  <a:pt x="9433" y="4341"/>
                </a:lnTo>
                <a:lnTo>
                  <a:pt x="9386" y="4299"/>
                </a:lnTo>
                <a:lnTo>
                  <a:pt x="9339" y="4255"/>
                </a:lnTo>
                <a:lnTo>
                  <a:pt x="9291" y="4212"/>
                </a:lnTo>
                <a:lnTo>
                  <a:pt x="9244" y="4167"/>
                </a:lnTo>
                <a:lnTo>
                  <a:pt x="9149" y="4078"/>
                </a:lnTo>
                <a:lnTo>
                  <a:pt x="9053" y="3987"/>
                </a:lnTo>
                <a:lnTo>
                  <a:pt x="8957" y="3895"/>
                </a:lnTo>
                <a:lnTo>
                  <a:pt x="8859" y="3803"/>
                </a:lnTo>
                <a:lnTo>
                  <a:pt x="8841" y="3783"/>
                </a:lnTo>
                <a:lnTo>
                  <a:pt x="8824" y="3764"/>
                </a:lnTo>
                <a:lnTo>
                  <a:pt x="8808" y="3743"/>
                </a:lnTo>
                <a:lnTo>
                  <a:pt x="8793" y="3723"/>
                </a:lnTo>
                <a:lnTo>
                  <a:pt x="8779" y="3703"/>
                </a:lnTo>
                <a:lnTo>
                  <a:pt x="8767" y="3683"/>
                </a:lnTo>
                <a:lnTo>
                  <a:pt x="8756" y="3664"/>
                </a:lnTo>
                <a:lnTo>
                  <a:pt x="8745" y="3643"/>
                </a:lnTo>
                <a:lnTo>
                  <a:pt x="8745" y="6626"/>
                </a:lnTo>
                <a:lnTo>
                  <a:pt x="7634" y="6626"/>
                </a:lnTo>
                <a:lnTo>
                  <a:pt x="7634" y="785"/>
                </a:lnTo>
                <a:close/>
                <a:moveTo>
                  <a:pt x="5733" y="2096"/>
                </a:moveTo>
                <a:lnTo>
                  <a:pt x="6845" y="2096"/>
                </a:lnTo>
                <a:lnTo>
                  <a:pt x="6845" y="6626"/>
                </a:lnTo>
                <a:lnTo>
                  <a:pt x="5733" y="6626"/>
                </a:lnTo>
                <a:lnTo>
                  <a:pt x="5733" y="2096"/>
                </a:lnTo>
                <a:close/>
                <a:moveTo>
                  <a:pt x="3734" y="3056"/>
                </a:moveTo>
                <a:lnTo>
                  <a:pt x="4846" y="3056"/>
                </a:lnTo>
                <a:lnTo>
                  <a:pt x="4846" y="6626"/>
                </a:lnTo>
                <a:lnTo>
                  <a:pt x="3734" y="6626"/>
                </a:lnTo>
                <a:lnTo>
                  <a:pt x="3734" y="3056"/>
                </a:lnTo>
                <a:close/>
                <a:moveTo>
                  <a:pt x="1975" y="4241"/>
                </a:moveTo>
                <a:lnTo>
                  <a:pt x="3086" y="4241"/>
                </a:lnTo>
                <a:lnTo>
                  <a:pt x="3086" y="6626"/>
                </a:lnTo>
                <a:lnTo>
                  <a:pt x="1975" y="6626"/>
                </a:lnTo>
                <a:lnTo>
                  <a:pt x="1975" y="4241"/>
                </a:lnTo>
                <a:close/>
                <a:moveTo>
                  <a:pt x="790" y="0"/>
                </a:moveTo>
                <a:lnTo>
                  <a:pt x="9924" y="0"/>
                </a:lnTo>
                <a:lnTo>
                  <a:pt x="9964" y="1"/>
                </a:lnTo>
                <a:lnTo>
                  <a:pt x="10003" y="4"/>
                </a:lnTo>
                <a:lnTo>
                  <a:pt x="10044" y="9"/>
                </a:lnTo>
                <a:lnTo>
                  <a:pt x="10082" y="16"/>
                </a:lnTo>
                <a:lnTo>
                  <a:pt x="10120" y="25"/>
                </a:lnTo>
                <a:lnTo>
                  <a:pt x="10158" y="35"/>
                </a:lnTo>
                <a:lnTo>
                  <a:pt x="10194" y="48"/>
                </a:lnTo>
                <a:lnTo>
                  <a:pt x="10230" y="63"/>
                </a:lnTo>
                <a:lnTo>
                  <a:pt x="10265" y="79"/>
                </a:lnTo>
                <a:lnTo>
                  <a:pt x="10299" y="96"/>
                </a:lnTo>
                <a:lnTo>
                  <a:pt x="10332" y="115"/>
                </a:lnTo>
                <a:lnTo>
                  <a:pt x="10364" y="135"/>
                </a:lnTo>
                <a:lnTo>
                  <a:pt x="10395" y="158"/>
                </a:lnTo>
                <a:lnTo>
                  <a:pt x="10426" y="182"/>
                </a:lnTo>
                <a:lnTo>
                  <a:pt x="10454" y="206"/>
                </a:lnTo>
                <a:lnTo>
                  <a:pt x="10481" y="232"/>
                </a:lnTo>
                <a:lnTo>
                  <a:pt x="10507" y="261"/>
                </a:lnTo>
                <a:lnTo>
                  <a:pt x="10532" y="289"/>
                </a:lnTo>
                <a:lnTo>
                  <a:pt x="10556" y="319"/>
                </a:lnTo>
                <a:lnTo>
                  <a:pt x="10578" y="349"/>
                </a:lnTo>
                <a:lnTo>
                  <a:pt x="10599" y="382"/>
                </a:lnTo>
                <a:lnTo>
                  <a:pt x="10618" y="415"/>
                </a:lnTo>
                <a:lnTo>
                  <a:pt x="10635" y="449"/>
                </a:lnTo>
                <a:lnTo>
                  <a:pt x="10651" y="485"/>
                </a:lnTo>
                <a:lnTo>
                  <a:pt x="10665" y="520"/>
                </a:lnTo>
                <a:lnTo>
                  <a:pt x="10677" y="557"/>
                </a:lnTo>
                <a:lnTo>
                  <a:pt x="10689" y="595"/>
                </a:lnTo>
                <a:lnTo>
                  <a:pt x="10698" y="633"/>
                </a:lnTo>
                <a:lnTo>
                  <a:pt x="10704" y="672"/>
                </a:lnTo>
                <a:lnTo>
                  <a:pt x="10710" y="711"/>
                </a:lnTo>
                <a:lnTo>
                  <a:pt x="10713" y="751"/>
                </a:lnTo>
                <a:lnTo>
                  <a:pt x="10714" y="792"/>
                </a:lnTo>
                <a:lnTo>
                  <a:pt x="10714" y="4158"/>
                </a:lnTo>
                <a:lnTo>
                  <a:pt x="10757" y="4162"/>
                </a:lnTo>
                <a:lnTo>
                  <a:pt x="10800" y="4163"/>
                </a:lnTo>
                <a:lnTo>
                  <a:pt x="10845" y="4164"/>
                </a:lnTo>
                <a:lnTo>
                  <a:pt x="10889" y="4163"/>
                </a:lnTo>
                <a:lnTo>
                  <a:pt x="10933" y="4161"/>
                </a:lnTo>
                <a:lnTo>
                  <a:pt x="10978" y="4158"/>
                </a:lnTo>
                <a:lnTo>
                  <a:pt x="11022" y="4153"/>
                </a:lnTo>
                <a:lnTo>
                  <a:pt x="11067" y="4147"/>
                </a:lnTo>
                <a:lnTo>
                  <a:pt x="11113" y="4140"/>
                </a:lnTo>
                <a:lnTo>
                  <a:pt x="11158" y="4131"/>
                </a:lnTo>
                <a:lnTo>
                  <a:pt x="11203" y="4121"/>
                </a:lnTo>
                <a:lnTo>
                  <a:pt x="11249" y="4110"/>
                </a:lnTo>
                <a:lnTo>
                  <a:pt x="11295" y="4097"/>
                </a:lnTo>
                <a:lnTo>
                  <a:pt x="11340" y="4083"/>
                </a:lnTo>
                <a:lnTo>
                  <a:pt x="11387" y="4067"/>
                </a:lnTo>
                <a:lnTo>
                  <a:pt x="11433" y="4050"/>
                </a:lnTo>
                <a:lnTo>
                  <a:pt x="11479" y="4032"/>
                </a:lnTo>
                <a:lnTo>
                  <a:pt x="11527" y="4012"/>
                </a:lnTo>
                <a:lnTo>
                  <a:pt x="11574" y="3992"/>
                </a:lnTo>
                <a:lnTo>
                  <a:pt x="11622" y="3969"/>
                </a:lnTo>
                <a:lnTo>
                  <a:pt x="11669" y="3944"/>
                </a:lnTo>
                <a:lnTo>
                  <a:pt x="11716" y="3919"/>
                </a:lnTo>
                <a:lnTo>
                  <a:pt x="11764" y="3893"/>
                </a:lnTo>
                <a:lnTo>
                  <a:pt x="11812" y="3864"/>
                </a:lnTo>
                <a:lnTo>
                  <a:pt x="11860" y="3834"/>
                </a:lnTo>
                <a:lnTo>
                  <a:pt x="11909" y="3804"/>
                </a:lnTo>
                <a:lnTo>
                  <a:pt x="11957" y="3771"/>
                </a:lnTo>
                <a:lnTo>
                  <a:pt x="12005" y="3737"/>
                </a:lnTo>
                <a:lnTo>
                  <a:pt x="12055" y="3702"/>
                </a:lnTo>
                <a:lnTo>
                  <a:pt x="12104" y="3665"/>
                </a:lnTo>
                <a:lnTo>
                  <a:pt x="12153" y="3626"/>
                </a:lnTo>
                <a:lnTo>
                  <a:pt x="12203" y="3586"/>
                </a:lnTo>
                <a:lnTo>
                  <a:pt x="13354" y="3586"/>
                </a:lnTo>
                <a:lnTo>
                  <a:pt x="13812" y="3964"/>
                </a:lnTo>
                <a:lnTo>
                  <a:pt x="14253" y="3532"/>
                </a:lnTo>
                <a:lnTo>
                  <a:pt x="15241" y="3550"/>
                </a:lnTo>
                <a:lnTo>
                  <a:pt x="15345" y="3650"/>
                </a:lnTo>
                <a:lnTo>
                  <a:pt x="15441" y="3751"/>
                </a:lnTo>
                <a:lnTo>
                  <a:pt x="15531" y="3853"/>
                </a:lnTo>
                <a:lnTo>
                  <a:pt x="15613" y="3956"/>
                </a:lnTo>
                <a:lnTo>
                  <a:pt x="15689" y="4061"/>
                </a:lnTo>
                <a:lnTo>
                  <a:pt x="15758" y="4166"/>
                </a:lnTo>
                <a:lnTo>
                  <a:pt x="15821" y="4272"/>
                </a:lnTo>
                <a:lnTo>
                  <a:pt x="15878" y="4381"/>
                </a:lnTo>
                <a:lnTo>
                  <a:pt x="15929" y="4489"/>
                </a:lnTo>
                <a:lnTo>
                  <a:pt x="15973" y="4599"/>
                </a:lnTo>
                <a:lnTo>
                  <a:pt x="16011" y="4709"/>
                </a:lnTo>
                <a:lnTo>
                  <a:pt x="16043" y="4821"/>
                </a:lnTo>
                <a:lnTo>
                  <a:pt x="16070" y="4933"/>
                </a:lnTo>
                <a:lnTo>
                  <a:pt x="16091" y="5046"/>
                </a:lnTo>
                <a:lnTo>
                  <a:pt x="16106" y="5160"/>
                </a:lnTo>
                <a:lnTo>
                  <a:pt x="16116" y="5275"/>
                </a:lnTo>
                <a:lnTo>
                  <a:pt x="16120" y="5391"/>
                </a:lnTo>
                <a:lnTo>
                  <a:pt x="16119" y="5508"/>
                </a:lnTo>
                <a:lnTo>
                  <a:pt x="16112" y="5627"/>
                </a:lnTo>
                <a:lnTo>
                  <a:pt x="16101" y="5745"/>
                </a:lnTo>
                <a:lnTo>
                  <a:pt x="16085" y="5864"/>
                </a:lnTo>
                <a:lnTo>
                  <a:pt x="16064" y="5984"/>
                </a:lnTo>
                <a:lnTo>
                  <a:pt x="16037" y="6105"/>
                </a:lnTo>
                <a:lnTo>
                  <a:pt x="16006" y="6226"/>
                </a:lnTo>
                <a:lnTo>
                  <a:pt x="15971" y="6350"/>
                </a:lnTo>
                <a:lnTo>
                  <a:pt x="15931" y="6473"/>
                </a:lnTo>
                <a:lnTo>
                  <a:pt x="15886" y="6597"/>
                </a:lnTo>
                <a:lnTo>
                  <a:pt x="15838" y="6721"/>
                </a:lnTo>
                <a:lnTo>
                  <a:pt x="15785" y="6846"/>
                </a:lnTo>
                <a:lnTo>
                  <a:pt x="15727" y="6973"/>
                </a:lnTo>
                <a:lnTo>
                  <a:pt x="15667" y="7099"/>
                </a:lnTo>
                <a:lnTo>
                  <a:pt x="15601" y="7226"/>
                </a:lnTo>
                <a:lnTo>
                  <a:pt x="15575" y="7235"/>
                </a:lnTo>
                <a:lnTo>
                  <a:pt x="15549" y="7242"/>
                </a:lnTo>
                <a:lnTo>
                  <a:pt x="15525" y="7248"/>
                </a:lnTo>
                <a:lnTo>
                  <a:pt x="15501" y="7252"/>
                </a:lnTo>
                <a:lnTo>
                  <a:pt x="15479" y="7255"/>
                </a:lnTo>
                <a:lnTo>
                  <a:pt x="15458" y="7256"/>
                </a:lnTo>
                <a:lnTo>
                  <a:pt x="15438" y="7256"/>
                </a:lnTo>
                <a:lnTo>
                  <a:pt x="15419" y="7255"/>
                </a:lnTo>
                <a:lnTo>
                  <a:pt x="15400" y="7252"/>
                </a:lnTo>
                <a:lnTo>
                  <a:pt x="15383" y="7248"/>
                </a:lnTo>
                <a:lnTo>
                  <a:pt x="15366" y="7243"/>
                </a:lnTo>
                <a:lnTo>
                  <a:pt x="15350" y="7236"/>
                </a:lnTo>
                <a:lnTo>
                  <a:pt x="15335" y="7229"/>
                </a:lnTo>
                <a:lnTo>
                  <a:pt x="15321" y="7219"/>
                </a:lnTo>
                <a:lnTo>
                  <a:pt x="15308" y="7209"/>
                </a:lnTo>
                <a:lnTo>
                  <a:pt x="15296" y="7197"/>
                </a:lnTo>
                <a:lnTo>
                  <a:pt x="15284" y="7185"/>
                </a:lnTo>
                <a:lnTo>
                  <a:pt x="15273" y="7171"/>
                </a:lnTo>
                <a:lnTo>
                  <a:pt x="15263" y="7154"/>
                </a:lnTo>
                <a:lnTo>
                  <a:pt x="15253" y="7138"/>
                </a:lnTo>
                <a:lnTo>
                  <a:pt x="15243" y="7121"/>
                </a:lnTo>
                <a:lnTo>
                  <a:pt x="15235" y="7103"/>
                </a:lnTo>
                <a:lnTo>
                  <a:pt x="15227" y="7083"/>
                </a:lnTo>
                <a:lnTo>
                  <a:pt x="15219" y="7063"/>
                </a:lnTo>
                <a:lnTo>
                  <a:pt x="15213" y="7040"/>
                </a:lnTo>
                <a:lnTo>
                  <a:pt x="15206" y="7017"/>
                </a:lnTo>
                <a:lnTo>
                  <a:pt x="15201" y="6994"/>
                </a:lnTo>
                <a:lnTo>
                  <a:pt x="15195" y="6970"/>
                </a:lnTo>
                <a:lnTo>
                  <a:pt x="15191" y="6943"/>
                </a:lnTo>
                <a:lnTo>
                  <a:pt x="15186" y="6917"/>
                </a:lnTo>
                <a:lnTo>
                  <a:pt x="15182" y="6890"/>
                </a:lnTo>
                <a:lnTo>
                  <a:pt x="15179" y="6862"/>
                </a:lnTo>
                <a:lnTo>
                  <a:pt x="15225" y="6787"/>
                </a:lnTo>
                <a:lnTo>
                  <a:pt x="15270" y="6709"/>
                </a:lnTo>
                <a:lnTo>
                  <a:pt x="15309" y="6629"/>
                </a:lnTo>
                <a:lnTo>
                  <a:pt x="15345" y="6547"/>
                </a:lnTo>
                <a:lnTo>
                  <a:pt x="15378" y="6463"/>
                </a:lnTo>
                <a:lnTo>
                  <a:pt x="15408" y="6377"/>
                </a:lnTo>
                <a:lnTo>
                  <a:pt x="15433" y="6289"/>
                </a:lnTo>
                <a:lnTo>
                  <a:pt x="15456" y="6201"/>
                </a:lnTo>
                <a:lnTo>
                  <a:pt x="15474" y="6111"/>
                </a:lnTo>
                <a:lnTo>
                  <a:pt x="15489" y="6022"/>
                </a:lnTo>
                <a:lnTo>
                  <a:pt x="15500" y="5932"/>
                </a:lnTo>
                <a:lnTo>
                  <a:pt x="15508" y="5842"/>
                </a:lnTo>
                <a:lnTo>
                  <a:pt x="15513" y="5752"/>
                </a:lnTo>
                <a:lnTo>
                  <a:pt x="15514" y="5663"/>
                </a:lnTo>
                <a:lnTo>
                  <a:pt x="15512" y="5574"/>
                </a:lnTo>
                <a:lnTo>
                  <a:pt x="15506" y="5486"/>
                </a:lnTo>
                <a:lnTo>
                  <a:pt x="15497" y="5400"/>
                </a:lnTo>
                <a:lnTo>
                  <a:pt x="15485" y="5316"/>
                </a:lnTo>
                <a:lnTo>
                  <a:pt x="15469" y="5234"/>
                </a:lnTo>
                <a:lnTo>
                  <a:pt x="15449" y="5153"/>
                </a:lnTo>
                <a:lnTo>
                  <a:pt x="15427" y="5075"/>
                </a:lnTo>
                <a:lnTo>
                  <a:pt x="15401" y="5001"/>
                </a:lnTo>
                <a:lnTo>
                  <a:pt x="15370" y="4928"/>
                </a:lnTo>
                <a:lnTo>
                  <a:pt x="15338" y="4859"/>
                </a:lnTo>
                <a:lnTo>
                  <a:pt x="15302" y="4794"/>
                </a:lnTo>
                <a:lnTo>
                  <a:pt x="15262" y="4733"/>
                </a:lnTo>
                <a:lnTo>
                  <a:pt x="15218" y="4675"/>
                </a:lnTo>
                <a:lnTo>
                  <a:pt x="15172" y="4622"/>
                </a:lnTo>
                <a:lnTo>
                  <a:pt x="15123" y="4574"/>
                </a:lnTo>
                <a:lnTo>
                  <a:pt x="15070" y="4531"/>
                </a:lnTo>
                <a:lnTo>
                  <a:pt x="15014" y="4493"/>
                </a:lnTo>
                <a:lnTo>
                  <a:pt x="14954" y="4460"/>
                </a:lnTo>
                <a:lnTo>
                  <a:pt x="14918" y="10921"/>
                </a:lnTo>
                <a:lnTo>
                  <a:pt x="14916" y="10971"/>
                </a:lnTo>
                <a:lnTo>
                  <a:pt x="14910" y="11019"/>
                </a:lnTo>
                <a:lnTo>
                  <a:pt x="14900" y="11063"/>
                </a:lnTo>
                <a:lnTo>
                  <a:pt x="14886" y="11106"/>
                </a:lnTo>
                <a:lnTo>
                  <a:pt x="14869" y="11144"/>
                </a:lnTo>
                <a:lnTo>
                  <a:pt x="14849" y="11180"/>
                </a:lnTo>
                <a:lnTo>
                  <a:pt x="14826" y="11213"/>
                </a:lnTo>
                <a:lnTo>
                  <a:pt x="14801" y="11242"/>
                </a:lnTo>
                <a:lnTo>
                  <a:pt x="14773" y="11268"/>
                </a:lnTo>
                <a:lnTo>
                  <a:pt x="14744" y="11292"/>
                </a:lnTo>
                <a:lnTo>
                  <a:pt x="14713" y="11312"/>
                </a:lnTo>
                <a:lnTo>
                  <a:pt x="14680" y="11328"/>
                </a:lnTo>
                <a:lnTo>
                  <a:pt x="14646" y="11341"/>
                </a:lnTo>
                <a:lnTo>
                  <a:pt x="14611" y="11351"/>
                </a:lnTo>
                <a:lnTo>
                  <a:pt x="14576" y="11358"/>
                </a:lnTo>
                <a:lnTo>
                  <a:pt x="14539" y="11361"/>
                </a:lnTo>
                <a:lnTo>
                  <a:pt x="14504" y="11361"/>
                </a:lnTo>
                <a:lnTo>
                  <a:pt x="14468" y="11357"/>
                </a:lnTo>
                <a:lnTo>
                  <a:pt x="14432" y="11350"/>
                </a:lnTo>
                <a:lnTo>
                  <a:pt x="14397" y="11339"/>
                </a:lnTo>
                <a:lnTo>
                  <a:pt x="14363" y="11325"/>
                </a:lnTo>
                <a:lnTo>
                  <a:pt x="14331" y="11307"/>
                </a:lnTo>
                <a:lnTo>
                  <a:pt x="14298" y="11286"/>
                </a:lnTo>
                <a:lnTo>
                  <a:pt x="14269" y="11260"/>
                </a:lnTo>
                <a:lnTo>
                  <a:pt x="14242" y="11231"/>
                </a:lnTo>
                <a:lnTo>
                  <a:pt x="14216" y="11198"/>
                </a:lnTo>
                <a:lnTo>
                  <a:pt x="14193" y="11161"/>
                </a:lnTo>
                <a:lnTo>
                  <a:pt x="14174" y="11121"/>
                </a:lnTo>
                <a:lnTo>
                  <a:pt x="14155" y="11076"/>
                </a:lnTo>
                <a:lnTo>
                  <a:pt x="14142" y="11029"/>
                </a:lnTo>
                <a:lnTo>
                  <a:pt x="14132" y="10977"/>
                </a:lnTo>
                <a:lnTo>
                  <a:pt x="14125" y="10921"/>
                </a:lnTo>
                <a:lnTo>
                  <a:pt x="14099" y="8271"/>
                </a:lnTo>
                <a:lnTo>
                  <a:pt x="14092" y="8209"/>
                </a:lnTo>
                <a:lnTo>
                  <a:pt x="14080" y="8151"/>
                </a:lnTo>
                <a:lnTo>
                  <a:pt x="14062" y="8098"/>
                </a:lnTo>
                <a:lnTo>
                  <a:pt x="14040" y="8047"/>
                </a:lnTo>
                <a:lnTo>
                  <a:pt x="14012" y="8003"/>
                </a:lnTo>
                <a:lnTo>
                  <a:pt x="13982" y="7961"/>
                </a:lnTo>
                <a:lnTo>
                  <a:pt x="13948" y="7924"/>
                </a:lnTo>
                <a:lnTo>
                  <a:pt x="13910" y="7892"/>
                </a:lnTo>
                <a:lnTo>
                  <a:pt x="13869" y="7863"/>
                </a:lnTo>
                <a:lnTo>
                  <a:pt x="13827" y="7839"/>
                </a:lnTo>
                <a:lnTo>
                  <a:pt x="13782" y="7819"/>
                </a:lnTo>
                <a:lnTo>
                  <a:pt x="13735" y="7803"/>
                </a:lnTo>
                <a:lnTo>
                  <a:pt x="13688" y="7791"/>
                </a:lnTo>
                <a:lnTo>
                  <a:pt x="13640" y="7783"/>
                </a:lnTo>
                <a:lnTo>
                  <a:pt x="13590" y="7778"/>
                </a:lnTo>
                <a:lnTo>
                  <a:pt x="13542" y="7778"/>
                </a:lnTo>
                <a:lnTo>
                  <a:pt x="13492" y="7782"/>
                </a:lnTo>
                <a:lnTo>
                  <a:pt x="13444" y="7790"/>
                </a:lnTo>
                <a:lnTo>
                  <a:pt x="13398" y="7802"/>
                </a:lnTo>
                <a:lnTo>
                  <a:pt x="13352" y="7817"/>
                </a:lnTo>
                <a:lnTo>
                  <a:pt x="13308" y="7837"/>
                </a:lnTo>
                <a:lnTo>
                  <a:pt x="13267" y="7860"/>
                </a:lnTo>
                <a:lnTo>
                  <a:pt x="13228" y="7888"/>
                </a:lnTo>
                <a:lnTo>
                  <a:pt x="13192" y="7919"/>
                </a:lnTo>
                <a:lnTo>
                  <a:pt x="13160" y="7953"/>
                </a:lnTo>
                <a:lnTo>
                  <a:pt x="13132" y="7992"/>
                </a:lnTo>
                <a:lnTo>
                  <a:pt x="13108" y="8034"/>
                </a:lnTo>
                <a:lnTo>
                  <a:pt x="13087" y="8080"/>
                </a:lnTo>
                <a:lnTo>
                  <a:pt x="13072" y="8130"/>
                </a:lnTo>
                <a:lnTo>
                  <a:pt x="13063" y="8182"/>
                </a:lnTo>
                <a:lnTo>
                  <a:pt x="13059" y="8240"/>
                </a:lnTo>
                <a:lnTo>
                  <a:pt x="13062" y="8301"/>
                </a:lnTo>
                <a:lnTo>
                  <a:pt x="13066" y="11095"/>
                </a:lnTo>
                <a:lnTo>
                  <a:pt x="13061" y="11138"/>
                </a:lnTo>
                <a:lnTo>
                  <a:pt x="13052" y="11179"/>
                </a:lnTo>
                <a:lnTo>
                  <a:pt x="13040" y="11217"/>
                </a:lnTo>
                <a:lnTo>
                  <a:pt x="13024" y="11252"/>
                </a:lnTo>
                <a:lnTo>
                  <a:pt x="13005" y="11283"/>
                </a:lnTo>
                <a:lnTo>
                  <a:pt x="12984" y="11312"/>
                </a:lnTo>
                <a:lnTo>
                  <a:pt x="12959" y="11338"/>
                </a:lnTo>
                <a:lnTo>
                  <a:pt x="12934" y="11360"/>
                </a:lnTo>
                <a:lnTo>
                  <a:pt x="12906" y="11380"/>
                </a:lnTo>
                <a:lnTo>
                  <a:pt x="12876" y="11398"/>
                </a:lnTo>
                <a:lnTo>
                  <a:pt x="12845" y="11412"/>
                </a:lnTo>
                <a:lnTo>
                  <a:pt x="12811" y="11423"/>
                </a:lnTo>
                <a:lnTo>
                  <a:pt x="12778" y="11431"/>
                </a:lnTo>
                <a:lnTo>
                  <a:pt x="12744" y="11437"/>
                </a:lnTo>
                <a:lnTo>
                  <a:pt x="12709" y="11440"/>
                </a:lnTo>
                <a:lnTo>
                  <a:pt x="12673" y="11440"/>
                </a:lnTo>
                <a:lnTo>
                  <a:pt x="12639" y="11437"/>
                </a:lnTo>
                <a:lnTo>
                  <a:pt x="12604" y="11432"/>
                </a:lnTo>
                <a:lnTo>
                  <a:pt x="12570" y="11423"/>
                </a:lnTo>
                <a:lnTo>
                  <a:pt x="12536" y="11413"/>
                </a:lnTo>
                <a:lnTo>
                  <a:pt x="12504" y="11399"/>
                </a:lnTo>
                <a:lnTo>
                  <a:pt x="12473" y="11383"/>
                </a:lnTo>
                <a:lnTo>
                  <a:pt x="12443" y="11364"/>
                </a:lnTo>
                <a:lnTo>
                  <a:pt x="12414" y="11343"/>
                </a:lnTo>
                <a:lnTo>
                  <a:pt x="12389" y="11319"/>
                </a:lnTo>
                <a:lnTo>
                  <a:pt x="12365" y="11293"/>
                </a:lnTo>
                <a:lnTo>
                  <a:pt x="12344" y="11264"/>
                </a:lnTo>
                <a:lnTo>
                  <a:pt x="12326" y="11233"/>
                </a:lnTo>
                <a:lnTo>
                  <a:pt x="12311" y="11199"/>
                </a:lnTo>
                <a:lnTo>
                  <a:pt x="12299" y="11162"/>
                </a:lnTo>
                <a:lnTo>
                  <a:pt x="12289" y="11124"/>
                </a:lnTo>
                <a:lnTo>
                  <a:pt x="12284" y="11083"/>
                </a:lnTo>
                <a:lnTo>
                  <a:pt x="12293" y="4541"/>
                </a:lnTo>
                <a:lnTo>
                  <a:pt x="12232" y="4573"/>
                </a:lnTo>
                <a:lnTo>
                  <a:pt x="12173" y="4605"/>
                </a:lnTo>
                <a:lnTo>
                  <a:pt x="12113" y="4634"/>
                </a:lnTo>
                <a:lnTo>
                  <a:pt x="12055" y="4662"/>
                </a:lnTo>
                <a:lnTo>
                  <a:pt x="11997" y="4688"/>
                </a:lnTo>
                <a:lnTo>
                  <a:pt x="11941" y="4715"/>
                </a:lnTo>
                <a:lnTo>
                  <a:pt x="11885" y="4739"/>
                </a:lnTo>
                <a:lnTo>
                  <a:pt x="11830" y="4762"/>
                </a:lnTo>
                <a:lnTo>
                  <a:pt x="11776" y="4783"/>
                </a:lnTo>
                <a:lnTo>
                  <a:pt x="11722" y="4805"/>
                </a:lnTo>
                <a:lnTo>
                  <a:pt x="11670" y="4824"/>
                </a:lnTo>
                <a:lnTo>
                  <a:pt x="11617" y="4842"/>
                </a:lnTo>
                <a:lnTo>
                  <a:pt x="11566" y="4859"/>
                </a:lnTo>
                <a:lnTo>
                  <a:pt x="11516" y="4874"/>
                </a:lnTo>
                <a:lnTo>
                  <a:pt x="11465" y="4889"/>
                </a:lnTo>
                <a:lnTo>
                  <a:pt x="11416" y="4903"/>
                </a:lnTo>
                <a:lnTo>
                  <a:pt x="11368" y="4915"/>
                </a:lnTo>
                <a:lnTo>
                  <a:pt x="11320" y="4927"/>
                </a:lnTo>
                <a:lnTo>
                  <a:pt x="11273" y="4937"/>
                </a:lnTo>
                <a:lnTo>
                  <a:pt x="11227" y="4946"/>
                </a:lnTo>
                <a:lnTo>
                  <a:pt x="11180" y="4954"/>
                </a:lnTo>
                <a:lnTo>
                  <a:pt x="11135" y="4961"/>
                </a:lnTo>
                <a:lnTo>
                  <a:pt x="11091" y="4967"/>
                </a:lnTo>
                <a:lnTo>
                  <a:pt x="11046" y="4972"/>
                </a:lnTo>
                <a:lnTo>
                  <a:pt x="11003" y="4976"/>
                </a:lnTo>
                <a:lnTo>
                  <a:pt x="10960" y="4979"/>
                </a:lnTo>
                <a:lnTo>
                  <a:pt x="10917" y="4981"/>
                </a:lnTo>
                <a:lnTo>
                  <a:pt x="10875" y="4982"/>
                </a:lnTo>
                <a:lnTo>
                  <a:pt x="10835" y="4982"/>
                </a:lnTo>
                <a:lnTo>
                  <a:pt x="10793" y="4981"/>
                </a:lnTo>
                <a:lnTo>
                  <a:pt x="10753" y="4979"/>
                </a:lnTo>
                <a:lnTo>
                  <a:pt x="10714" y="4977"/>
                </a:lnTo>
                <a:lnTo>
                  <a:pt x="10714" y="7784"/>
                </a:lnTo>
                <a:lnTo>
                  <a:pt x="10713" y="7825"/>
                </a:lnTo>
                <a:lnTo>
                  <a:pt x="10710" y="7864"/>
                </a:lnTo>
                <a:lnTo>
                  <a:pt x="10704" y="7904"/>
                </a:lnTo>
                <a:lnTo>
                  <a:pt x="10698" y="7943"/>
                </a:lnTo>
                <a:lnTo>
                  <a:pt x="10689" y="7981"/>
                </a:lnTo>
                <a:lnTo>
                  <a:pt x="10677" y="8019"/>
                </a:lnTo>
                <a:lnTo>
                  <a:pt x="10665" y="8055"/>
                </a:lnTo>
                <a:lnTo>
                  <a:pt x="10651" y="8092"/>
                </a:lnTo>
                <a:lnTo>
                  <a:pt x="10635" y="8127"/>
                </a:lnTo>
                <a:lnTo>
                  <a:pt x="10618" y="8160"/>
                </a:lnTo>
                <a:lnTo>
                  <a:pt x="10599" y="8193"/>
                </a:lnTo>
                <a:lnTo>
                  <a:pt x="10578" y="8226"/>
                </a:lnTo>
                <a:lnTo>
                  <a:pt x="10556" y="8257"/>
                </a:lnTo>
                <a:lnTo>
                  <a:pt x="10532" y="8286"/>
                </a:lnTo>
                <a:lnTo>
                  <a:pt x="10507" y="8316"/>
                </a:lnTo>
                <a:lnTo>
                  <a:pt x="10481" y="8343"/>
                </a:lnTo>
                <a:lnTo>
                  <a:pt x="10454" y="8369"/>
                </a:lnTo>
                <a:lnTo>
                  <a:pt x="10426" y="8394"/>
                </a:lnTo>
                <a:lnTo>
                  <a:pt x="10395" y="8418"/>
                </a:lnTo>
                <a:lnTo>
                  <a:pt x="10364" y="8440"/>
                </a:lnTo>
                <a:lnTo>
                  <a:pt x="10332" y="8461"/>
                </a:lnTo>
                <a:lnTo>
                  <a:pt x="10299" y="8480"/>
                </a:lnTo>
                <a:lnTo>
                  <a:pt x="10265" y="8497"/>
                </a:lnTo>
                <a:lnTo>
                  <a:pt x="10230" y="8514"/>
                </a:lnTo>
                <a:lnTo>
                  <a:pt x="10194" y="8528"/>
                </a:lnTo>
                <a:lnTo>
                  <a:pt x="10158" y="8540"/>
                </a:lnTo>
                <a:lnTo>
                  <a:pt x="10120" y="8551"/>
                </a:lnTo>
                <a:lnTo>
                  <a:pt x="10082" y="8559"/>
                </a:lnTo>
                <a:lnTo>
                  <a:pt x="10044" y="8566"/>
                </a:lnTo>
                <a:lnTo>
                  <a:pt x="10003" y="8571"/>
                </a:lnTo>
                <a:lnTo>
                  <a:pt x="9964" y="8574"/>
                </a:lnTo>
                <a:lnTo>
                  <a:pt x="9924" y="8575"/>
                </a:lnTo>
                <a:lnTo>
                  <a:pt x="790" y="8575"/>
                </a:lnTo>
                <a:lnTo>
                  <a:pt x="750" y="8574"/>
                </a:lnTo>
                <a:lnTo>
                  <a:pt x="709" y="8571"/>
                </a:lnTo>
                <a:lnTo>
                  <a:pt x="670" y="8566"/>
                </a:lnTo>
                <a:lnTo>
                  <a:pt x="632" y="8559"/>
                </a:lnTo>
                <a:lnTo>
                  <a:pt x="593" y="8551"/>
                </a:lnTo>
                <a:lnTo>
                  <a:pt x="556" y="8540"/>
                </a:lnTo>
                <a:lnTo>
                  <a:pt x="519" y="8528"/>
                </a:lnTo>
                <a:lnTo>
                  <a:pt x="484" y="8514"/>
                </a:lnTo>
                <a:lnTo>
                  <a:pt x="448" y="8497"/>
                </a:lnTo>
                <a:lnTo>
                  <a:pt x="414" y="8480"/>
                </a:lnTo>
                <a:lnTo>
                  <a:pt x="381" y="8461"/>
                </a:lnTo>
                <a:lnTo>
                  <a:pt x="349" y="8440"/>
                </a:lnTo>
                <a:lnTo>
                  <a:pt x="318" y="8418"/>
                </a:lnTo>
                <a:lnTo>
                  <a:pt x="288" y="8394"/>
                </a:lnTo>
                <a:lnTo>
                  <a:pt x="260" y="8369"/>
                </a:lnTo>
                <a:lnTo>
                  <a:pt x="232" y="8343"/>
                </a:lnTo>
                <a:lnTo>
                  <a:pt x="206" y="8316"/>
                </a:lnTo>
                <a:lnTo>
                  <a:pt x="181" y="8286"/>
                </a:lnTo>
                <a:lnTo>
                  <a:pt x="157" y="8257"/>
                </a:lnTo>
                <a:lnTo>
                  <a:pt x="135" y="8226"/>
                </a:lnTo>
                <a:lnTo>
                  <a:pt x="115" y="8193"/>
                </a:lnTo>
                <a:lnTo>
                  <a:pt x="96" y="8160"/>
                </a:lnTo>
                <a:lnTo>
                  <a:pt x="79" y="8127"/>
                </a:lnTo>
                <a:lnTo>
                  <a:pt x="62" y="8092"/>
                </a:lnTo>
                <a:lnTo>
                  <a:pt x="48" y="8055"/>
                </a:lnTo>
                <a:lnTo>
                  <a:pt x="35" y="8019"/>
                </a:lnTo>
                <a:lnTo>
                  <a:pt x="25" y="7981"/>
                </a:lnTo>
                <a:lnTo>
                  <a:pt x="16" y="7943"/>
                </a:lnTo>
                <a:lnTo>
                  <a:pt x="9" y="7904"/>
                </a:lnTo>
                <a:lnTo>
                  <a:pt x="4" y="7864"/>
                </a:lnTo>
                <a:lnTo>
                  <a:pt x="1" y="7825"/>
                </a:lnTo>
                <a:lnTo>
                  <a:pt x="0" y="7784"/>
                </a:lnTo>
                <a:lnTo>
                  <a:pt x="0" y="792"/>
                </a:lnTo>
                <a:lnTo>
                  <a:pt x="1" y="751"/>
                </a:lnTo>
                <a:lnTo>
                  <a:pt x="4" y="711"/>
                </a:lnTo>
                <a:lnTo>
                  <a:pt x="9" y="672"/>
                </a:lnTo>
                <a:lnTo>
                  <a:pt x="16" y="633"/>
                </a:lnTo>
                <a:lnTo>
                  <a:pt x="25" y="595"/>
                </a:lnTo>
                <a:lnTo>
                  <a:pt x="35" y="557"/>
                </a:lnTo>
                <a:lnTo>
                  <a:pt x="48" y="520"/>
                </a:lnTo>
                <a:lnTo>
                  <a:pt x="62" y="485"/>
                </a:lnTo>
                <a:lnTo>
                  <a:pt x="79" y="449"/>
                </a:lnTo>
                <a:lnTo>
                  <a:pt x="96" y="415"/>
                </a:lnTo>
                <a:lnTo>
                  <a:pt x="115" y="382"/>
                </a:lnTo>
                <a:lnTo>
                  <a:pt x="135" y="349"/>
                </a:lnTo>
                <a:lnTo>
                  <a:pt x="157" y="319"/>
                </a:lnTo>
                <a:lnTo>
                  <a:pt x="181" y="289"/>
                </a:lnTo>
                <a:lnTo>
                  <a:pt x="206" y="261"/>
                </a:lnTo>
                <a:lnTo>
                  <a:pt x="232" y="232"/>
                </a:lnTo>
                <a:lnTo>
                  <a:pt x="260" y="206"/>
                </a:lnTo>
                <a:lnTo>
                  <a:pt x="288" y="182"/>
                </a:lnTo>
                <a:lnTo>
                  <a:pt x="318" y="158"/>
                </a:lnTo>
                <a:lnTo>
                  <a:pt x="349" y="135"/>
                </a:lnTo>
                <a:lnTo>
                  <a:pt x="381" y="115"/>
                </a:lnTo>
                <a:lnTo>
                  <a:pt x="414" y="96"/>
                </a:lnTo>
                <a:lnTo>
                  <a:pt x="448" y="79"/>
                </a:lnTo>
                <a:lnTo>
                  <a:pt x="484" y="63"/>
                </a:lnTo>
                <a:lnTo>
                  <a:pt x="519" y="48"/>
                </a:lnTo>
                <a:lnTo>
                  <a:pt x="556" y="35"/>
                </a:lnTo>
                <a:lnTo>
                  <a:pt x="593" y="25"/>
                </a:lnTo>
                <a:lnTo>
                  <a:pt x="632" y="16"/>
                </a:lnTo>
                <a:lnTo>
                  <a:pt x="670" y="9"/>
                </a:lnTo>
                <a:lnTo>
                  <a:pt x="709" y="4"/>
                </a:lnTo>
                <a:lnTo>
                  <a:pt x="750" y="1"/>
                </a:lnTo>
                <a:lnTo>
                  <a:pt x="790" y="0"/>
                </a:lnTo>
                <a:close/>
                <a:moveTo>
                  <a:pt x="13228" y="6199"/>
                </a:moveTo>
                <a:lnTo>
                  <a:pt x="13821" y="4019"/>
                </a:lnTo>
                <a:lnTo>
                  <a:pt x="14361" y="6091"/>
                </a:lnTo>
                <a:lnTo>
                  <a:pt x="13857" y="6739"/>
                </a:lnTo>
                <a:lnTo>
                  <a:pt x="13228" y="6199"/>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pic>
        <p:nvPicPr>
          <p:cNvPr id="77" name="Picture 2" descr="Image result for Chatbot icon"/>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94549" y="297447"/>
            <a:ext cx="1076743" cy="1076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32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Business Objective</a:t>
            </a:r>
          </a:p>
        </p:txBody>
      </p:sp>
      <p:sp>
        <p:nvSpPr>
          <p:cNvPr id="25" name="Rectangle 24">
            <a:extLst>
              <a:ext uri="{FF2B5EF4-FFF2-40B4-BE49-F238E27FC236}">
                <a16:creationId xmlns:a16="http://schemas.microsoft.com/office/drawing/2014/main" id="{7C81A219-4F10-4A38-ABCF-60CFAE1B93B6}"/>
              </a:ext>
            </a:extLst>
          </p:cNvPr>
          <p:cNvSpPr>
            <a:spLocks noChangeArrowheads="1"/>
          </p:cNvSpPr>
          <p:nvPr/>
        </p:nvSpPr>
        <p:spPr bwMode="gray">
          <a:xfrm>
            <a:off x="513482" y="965537"/>
            <a:ext cx="1683179" cy="136628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headEnd/>
            <a:tailEnd/>
          </a:ln>
        </p:spPr>
        <p:style>
          <a:lnRef idx="0">
            <a:schemeClr val="accent5"/>
          </a:lnRef>
          <a:fillRef idx="3">
            <a:schemeClr val="accent5"/>
          </a:fillRef>
          <a:effectRef idx="3">
            <a:schemeClr val="accent5"/>
          </a:effectRef>
          <a:fontRef idx="minor">
            <a:schemeClr val="lt1"/>
          </a:fontRef>
        </p:style>
        <p:txBody>
          <a:bodyPr lIns="91440" tIns="0" rIns="91440" bIns="0" anchor="ctr"/>
          <a:lstStyle/>
          <a:p>
            <a:pPr algn="ctr" defTabSz="801688" eaLnBrk="0" hangingPunct="0"/>
            <a:r>
              <a:rPr lang="en-US" b="1" noProof="1">
                <a:solidFill>
                  <a:srgbClr val="FFFFFF"/>
                </a:solidFill>
                <a:latin typeface="Calibri" pitchFamily="34" charset="0"/>
                <a:cs typeface="Calibri" pitchFamily="34" charset="0"/>
              </a:rPr>
              <a:t>Business Context</a:t>
            </a:r>
          </a:p>
        </p:txBody>
      </p:sp>
      <p:sp>
        <p:nvSpPr>
          <p:cNvPr id="26" name="Rectangle 25">
            <a:extLst>
              <a:ext uri="{FF2B5EF4-FFF2-40B4-BE49-F238E27FC236}">
                <a16:creationId xmlns:a16="http://schemas.microsoft.com/office/drawing/2014/main" id="{18024BE9-DF66-47F2-9271-53837EF787CD}"/>
              </a:ext>
            </a:extLst>
          </p:cNvPr>
          <p:cNvSpPr>
            <a:spLocks noChangeArrowheads="1"/>
          </p:cNvSpPr>
          <p:nvPr/>
        </p:nvSpPr>
        <p:spPr bwMode="gray">
          <a:xfrm>
            <a:off x="2210610" y="965537"/>
            <a:ext cx="9320927" cy="1366281"/>
          </a:xfrm>
          <a:prstGeom prst="rect">
            <a:avLst/>
          </a:prstGeom>
          <a:solidFill>
            <a:schemeClr val="bg1"/>
          </a:solidFill>
          <a:ln w="12700">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lIns="108000" tIns="72000" rIns="72000" bIns="72000" numCol="1" anchor="ctr"/>
          <a:lstStyle/>
          <a:p>
            <a:pPr marL="285750" indent="-285750">
              <a:spcBef>
                <a:spcPts val="200"/>
              </a:spcBef>
              <a:spcAft>
                <a:spcPts val="600"/>
              </a:spcAft>
              <a:buClr>
                <a:srgbClr val="2A79D0"/>
              </a:buClr>
              <a:buFont typeface="Arial" panose="020B0604020202020204" pitchFamily="34" charset="0"/>
              <a:buChar char="•"/>
            </a:pPr>
            <a:r>
              <a:rPr lang="en-US" sz="1400" noProof="1">
                <a:solidFill>
                  <a:srgbClr val="000000"/>
                </a:solidFill>
                <a:latin typeface="Arial" panose="020B0604020202020204" pitchFamily="34" charset="0"/>
                <a:cs typeface="Arial" panose="020B0604020202020204" pitchFamily="34" charset="0"/>
              </a:rPr>
              <a:t>UA is planning for a Data Migration to Palatir Foundry and would like to develop reports and customized apps in that platform</a:t>
            </a:r>
          </a:p>
          <a:p>
            <a:pPr marL="285750" indent="-285750">
              <a:spcBef>
                <a:spcPts val="200"/>
              </a:spcBef>
              <a:spcAft>
                <a:spcPts val="600"/>
              </a:spcAft>
              <a:buClr>
                <a:srgbClr val="2A79D0"/>
              </a:buClr>
              <a:buFont typeface="Arial" panose="020B0604020202020204" pitchFamily="34" charset="0"/>
              <a:buChar char="•"/>
            </a:pPr>
            <a:r>
              <a:rPr lang="en-US" sz="1400" noProof="1">
                <a:solidFill>
                  <a:srgbClr val="000000"/>
                </a:solidFill>
                <a:latin typeface="Arial" panose="020B0604020202020204" pitchFamily="34" charset="0"/>
                <a:cs typeface="Arial" panose="020B0604020202020204" pitchFamily="34" charset="0"/>
              </a:rPr>
              <a:t>Also, UA would like to design the framework for integrating technologies like Datarobot &amp; H2O in Palatir Foundry environment</a:t>
            </a:r>
          </a:p>
        </p:txBody>
      </p:sp>
      <p:sp>
        <p:nvSpPr>
          <p:cNvPr id="27" name="Rectangle 26">
            <a:extLst>
              <a:ext uri="{FF2B5EF4-FFF2-40B4-BE49-F238E27FC236}">
                <a16:creationId xmlns:a16="http://schemas.microsoft.com/office/drawing/2014/main" id="{234E7C82-2105-4D79-9F13-7D7B5BA2FF7A}"/>
              </a:ext>
            </a:extLst>
          </p:cNvPr>
          <p:cNvSpPr>
            <a:spLocks noChangeArrowheads="1"/>
          </p:cNvSpPr>
          <p:nvPr/>
        </p:nvSpPr>
        <p:spPr bwMode="gray">
          <a:xfrm>
            <a:off x="502466" y="2824564"/>
            <a:ext cx="1683180" cy="249526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headEnd/>
            <a:tailEnd/>
          </a:ln>
        </p:spPr>
        <p:style>
          <a:lnRef idx="0">
            <a:schemeClr val="accent5"/>
          </a:lnRef>
          <a:fillRef idx="3">
            <a:schemeClr val="accent5"/>
          </a:fillRef>
          <a:effectRef idx="3">
            <a:schemeClr val="accent5"/>
          </a:effectRef>
          <a:fontRef idx="minor">
            <a:schemeClr val="lt1"/>
          </a:fontRef>
        </p:style>
        <p:txBody>
          <a:bodyPr lIns="91440" tIns="0" rIns="91440" bIns="0" anchor="ctr"/>
          <a:lstStyle/>
          <a:p>
            <a:pPr algn="ctr" defTabSz="801688" eaLnBrk="0" hangingPunct="0"/>
            <a:r>
              <a:rPr lang="en-US" b="1" noProof="1">
                <a:solidFill>
                  <a:srgbClr val="FFFFFF"/>
                </a:solidFill>
                <a:latin typeface="Calibri" pitchFamily="34" charset="0"/>
                <a:cs typeface="Calibri" pitchFamily="34" charset="0"/>
              </a:rPr>
              <a:t>Objectives</a:t>
            </a:r>
          </a:p>
        </p:txBody>
      </p:sp>
      <p:sp>
        <p:nvSpPr>
          <p:cNvPr id="28" name="Rectangle 27">
            <a:extLst>
              <a:ext uri="{FF2B5EF4-FFF2-40B4-BE49-F238E27FC236}">
                <a16:creationId xmlns:a16="http://schemas.microsoft.com/office/drawing/2014/main" id="{B924B982-3B59-4DCA-AEEB-41CBDF54C20B}"/>
              </a:ext>
            </a:extLst>
          </p:cNvPr>
          <p:cNvSpPr>
            <a:spLocks noChangeArrowheads="1"/>
          </p:cNvSpPr>
          <p:nvPr/>
        </p:nvSpPr>
        <p:spPr bwMode="gray">
          <a:xfrm>
            <a:off x="2230358" y="2824564"/>
            <a:ext cx="9369295" cy="2495267"/>
          </a:xfrm>
          <a:prstGeom prst="rect">
            <a:avLst/>
          </a:prstGeom>
          <a:solidFill>
            <a:schemeClr val="bg1"/>
          </a:solidFill>
          <a:ln w="12700">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lIns="108000" tIns="72000" rIns="72000" bIns="72000" numCol="1" anchor="ctr"/>
          <a:lstStyle/>
          <a:p>
            <a:pPr marL="190500" indent="-190500">
              <a:spcBef>
                <a:spcPts val="200"/>
              </a:spcBef>
              <a:spcAft>
                <a:spcPts val="600"/>
              </a:spcAft>
              <a:buClr>
                <a:srgbClr val="2A79D0"/>
              </a:buClr>
              <a:buFont typeface="Wingdings" pitchFamily="2" charset="2"/>
              <a:buChar char="§"/>
            </a:pPr>
            <a:endParaRPr lang="en-US" sz="1600" noProof="1">
              <a:solidFill>
                <a:srgbClr val="000000"/>
              </a:solidFill>
              <a:latin typeface="Calibri" pitchFamily="34" charset="0"/>
              <a:cs typeface="Calibri" pitchFamily="34" charset="0"/>
            </a:endParaRPr>
          </a:p>
          <a:p>
            <a:pPr marL="190500" indent="-190500">
              <a:spcBef>
                <a:spcPts val="200"/>
              </a:spcBef>
              <a:spcAft>
                <a:spcPts val="600"/>
              </a:spcAft>
              <a:buClr>
                <a:srgbClr val="2A79D0"/>
              </a:buClr>
              <a:buFont typeface="Wingdings" pitchFamily="2" charset="2"/>
              <a:buChar char="§"/>
            </a:pPr>
            <a:endParaRPr lang="en-US" sz="1600" noProof="1">
              <a:solidFill>
                <a:srgbClr val="000000"/>
              </a:solidFill>
              <a:latin typeface="Calibri" pitchFamily="34" charset="0"/>
              <a:cs typeface="Calibri" pitchFamily="34" charset="0"/>
            </a:endParaRPr>
          </a:p>
          <a:p>
            <a:pPr marL="190500" indent="-190500">
              <a:spcBef>
                <a:spcPts val="200"/>
              </a:spcBef>
              <a:spcAft>
                <a:spcPts val="600"/>
              </a:spcAft>
              <a:buClr>
                <a:srgbClr val="2A79D0"/>
              </a:buClr>
              <a:buFont typeface="Wingdings" pitchFamily="2" charset="2"/>
              <a:buChar char="§"/>
            </a:pPr>
            <a:endParaRPr lang="en-US" sz="1600" noProof="1">
              <a:solidFill>
                <a:srgbClr val="000000"/>
              </a:solidFill>
              <a:latin typeface="Calibri" pitchFamily="34" charset="0"/>
              <a:cs typeface="Calibri" pitchFamily="34" charset="0"/>
            </a:endParaRPr>
          </a:p>
        </p:txBody>
      </p:sp>
      <p:sp>
        <p:nvSpPr>
          <p:cNvPr id="29" name="Rectangle 28">
            <a:extLst>
              <a:ext uri="{FF2B5EF4-FFF2-40B4-BE49-F238E27FC236}">
                <a16:creationId xmlns:a16="http://schemas.microsoft.com/office/drawing/2014/main" id="{C6A32FA8-98CF-4126-BA91-2A2350271E1D}"/>
              </a:ext>
            </a:extLst>
          </p:cNvPr>
          <p:cNvSpPr/>
          <p:nvPr/>
        </p:nvSpPr>
        <p:spPr>
          <a:xfrm>
            <a:off x="2452296" y="3121656"/>
            <a:ext cx="8962845" cy="1795363"/>
          </a:xfrm>
          <a:prstGeom prst="rect">
            <a:avLst/>
          </a:prstGeom>
        </p:spPr>
        <p:txBody>
          <a:bodyPr wrap="square">
            <a:spAutoFit/>
          </a:bodyPr>
          <a:lstStyle/>
          <a:p>
            <a:pPr>
              <a:spcBef>
                <a:spcPts val="200"/>
              </a:spcBef>
              <a:spcAft>
                <a:spcPts val="600"/>
              </a:spcAft>
              <a:buClr>
                <a:srgbClr val="2A79D0"/>
              </a:buClr>
            </a:pPr>
            <a:r>
              <a:rPr lang="en-US" sz="1400" noProof="1">
                <a:solidFill>
                  <a:srgbClr val="000000"/>
                </a:solidFill>
                <a:latin typeface="Arial" panose="020B0604020202020204" pitchFamily="34" charset="0"/>
                <a:cs typeface="Arial" panose="020B0604020202020204" pitchFamily="34" charset="0"/>
              </a:rPr>
              <a:t>LatentView proposes to build a centralized solution and framework encompassing the reporting , app development, modelling and adoption automated and consolidated visualization and reporting solution. </a:t>
            </a:r>
          </a:p>
          <a:p>
            <a:pPr>
              <a:spcBef>
                <a:spcPts val="200"/>
              </a:spcBef>
              <a:spcAft>
                <a:spcPts val="600"/>
              </a:spcAft>
              <a:buClr>
                <a:srgbClr val="2A79D0"/>
              </a:buClr>
            </a:pPr>
            <a:r>
              <a:rPr lang="en-US" sz="1400" noProof="1">
                <a:solidFill>
                  <a:srgbClr val="000000"/>
                </a:solidFill>
                <a:latin typeface="Arial" panose="020B0604020202020204" pitchFamily="34" charset="0"/>
                <a:cs typeface="Arial" panose="020B0604020202020204" pitchFamily="34" charset="0"/>
              </a:rPr>
              <a:t>The work plan includes :</a:t>
            </a:r>
          </a:p>
          <a:p>
            <a:pPr marL="647700" lvl="1" indent="-190500">
              <a:spcBef>
                <a:spcPts val="200"/>
              </a:spcBef>
              <a:spcAft>
                <a:spcPts val="600"/>
              </a:spcAft>
              <a:buClr>
                <a:srgbClr val="2A79D0"/>
              </a:buClr>
              <a:buFont typeface="Wingdings" pitchFamily="2" charset="2"/>
              <a:buChar char="§"/>
            </a:pPr>
            <a:r>
              <a:rPr lang="en-US" sz="1400" noProof="1">
                <a:solidFill>
                  <a:srgbClr val="000000"/>
                </a:solidFill>
                <a:latin typeface="Arial" panose="020B0604020202020204" pitchFamily="34" charset="0"/>
                <a:cs typeface="Arial" panose="020B0604020202020204" pitchFamily="34" charset="0"/>
              </a:rPr>
              <a:t>Automated and consolidated visualization for reporting solution</a:t>
            </a:r>
          </a:p>
          <a:p>
            <a:pPr marL="647700" lvl="1" indent="-190500">
              <a:spcBef>
                <a:spcPts val="200"/>
              </a:spcBef>
              <a:spcAft>
                <a:spcPts val="600"/>
              </a:spcAft>
              <a:buClr>
                <a:srgbClr val="2A79D0"/>
              </a:buClr>
              <a:buFont typeface="Wingdings" pitchFamily="2" charset="2"/>
              <a:buChar char="§"/>
            </a:pPr>
            <a:r>
              <a:rPr lang="en-US" sz="1400" noProof="1">
                <a:solidFill>
                  <a:srgbClr val="000000"/>
                </a:solidFill>
                <a:latin typeface="Arial" panose="020B0604020202020204" pitchFamily="34" charset="0"/>
                <a:cs typeface="Arial" panose="020B0604020202020204" pitchFamily="34" charset="0"/>
              </a:rPr>
              <a:t>Designing Wireframes &amp; Integration of technologies like Datarobot &amp; H2O in Palatir Foundry</a:t>
            </a:r>
          </a:p>
          <a:p>
            <a:pPr marL="647700" lvl="1" indent="-190500">
              <a:spcBef>
                <a:spcPts val="200"/>
              </a:spcBef>
              <a:spcAft>
                <a:spcPts val="600"/>
              </a:spcAft>
              <a:buClr>
                <a:srgbClr val="2A79D0"/>
              </a:buClr>
              <a:buFont typeface="Wingdings" pitchFamily="2" charset="2"/>
              <a:buChar char="§"/>
            </a:pPr>
            <a:r>
              <a:rPr lang="en-US" sz="1400" noProof="1">
                <a:solidFill>
                  <a:srgbClr val="000000"/>
                </a:solidFill>
                <a:latin typeface="Arial" panose="020B0604020202020204" pitchFamily="34" charset="0"/>
                <a:cs typeface="Arial" panose="020B0604020202020204" pitchFamily="34" charset="0"/>
              </a:rPr>
              <a:t>Framework for adoption</a:t>
            </a:r>
          </a:p>
        </p:txBody>
      </p:sp>
    </p:spTree>
    <p:extLst>
      <p:ext uri="{BB962C8B-B14F-4D97-AF65-F5344CB8AC3E}">
        <p14:creationId xmlns:p14="http://schemas.microsoft.com/office/powerpoint/2010/main" val="2928683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59211" y="2362200"/>
            <a:ext cx="6706423" cy="914400"/>
          </a:xfrm>
        </p:spPr>
        <p:txBody>
          <a:bodyPr/>
          <a:lstStyle/>
          <a:p>
            <a:r>
              <a:rPr lang="en-US" dirty="0"/>
              <a:t>LatentView’s understanding of United data migration process</a:t>
            </a:r>
          </a:p>
        </p:txBody>
      </p:sp>
    </p:spTree>
    <p:extLst>
      <p:ext uri="{BB962C8B-B14F-4D97-AF65-F5344CB8AC3E}">
        <p14:creationId xmlns:p14="http://schemas.microsoft.com/office/powerpoint/2010/main" val="3352771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26B464-2A21-47F7-9C1F-FF4D3AF28455}"/>
              </a:ext>
            </a:extLst>
          </p:cNvPr>
          <p:cNvSpPr/>
          <p:nvPr/>
        </p:nvSpPr>
        <p:spPr>
          <a:xfrm>
            <a:off x="625848" y="1580320"/>
            <a:ext cx="10940304" cy="4253948"/>
          </a:xfrm>
          <a:prstGeom prst="rect">
            <a:avLst/>
          </a:prstGeom>
          <a:solidFill>
            <a:schemeClr val="bg1">
              <a:lumMod val="9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a:t>Our Understanding</a:t>
            </a:r>
          </a:p>
        </p:txBody>
      </p:sp>
      <p:pic>
        <p:nvPicPr>
          <p:cNvPr id="118" name="Picture 117">
            <a:extLst>
              <a:ext uri="{FF2B5EF4-FFF2-40B4-BE49-F238E27FC236}">
                <a16:creationId xmlns:a16="http://schemas.microsoft.com/office/drawing/2014/main" id="{D0D7F0AA-A298-4CD3-B7E2-C19F1F76F456}"/>
              </a:ext>
            </a:extLst>
          </p:cNvPr>
          <p:cNvPicPr>
            <a:picLocks noChangeAspect="1"/>
          </p:cNvPicPr>
          <p:nvPr/>
        </p:nvPicPr>
        <p:blipFill rotWithShape="1">
          <a:blip r:embed="rId2"/>
          <a:srcRect t="33909" r="9663"/>
          <a:stretch/>
        </p:blipFill>
        <p:spPr>
          <a:xfrm>
            <a:off x="1284457" y="3015032"/>
            <a:ext cx="9553433" cy="338100"/>
          </a:xfrm>
          <a:prstGeom prst="rect">
            <a:avLst/>
          </a:prstGeom>
        </p:spPr>
      </p:pic>
      <p:sp>
        <p:nvSpPr>
          <p:cNvPr id="119" name="TextBox 11"/>
          <p:cNvSpPr txBox="1"/>
          <p:nvPr/>
        </p:nvSpPr>
        <p:spPr>
          <a:xfrm>
            <a:off x="1408851" y="2044487"/>
            <a:ext cx="1052896"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solidFill>
                  <a:srgbClr val="000000"/>
                </a:solidFill>
                <a:latin typeface="Arial" panose="020B0604020202020204" pitchFamily="34" charset="0"/>
                <a:ea typeface="Segoe UI" panose="020B0502040204020203" pitchFamily="34" charset="0"/>
                <a:cs typeface="Arial" panose="020B0604020202020204" pitchFamily="34" charset="0"/>
              </a:rPr>
              <a:t>Data Migration</a:t>
            </a:r>
          </a:p>
        </p:txBody>
      </p:sp>
      <p:sp>
        <p:nvSpPr>
          <p:cNvPr id="120" name="TextBox 12"/>
          <p:cNvSpPr txBox="1"/>
          <p:nvPr/>
        </p:nvSpPr>
        <p:spPr>
          <a:xfrm>
            <a:off x="3294287" y="3514850"/>
            <a:ext cx="1864218" cy="203132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Access management &amp; decentralization of data platform</a:t>
            </a:r>
          </a:p>
          <a:p>
            <a:endPar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marL="285750" indent="-2857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Usage reporting</a:t>
            </a:r>
          </a:p>
          <a:p>
            <a:pPr marL="285750" indent="-285750">
              <a:buFont typeface="Arial" panose="020B0604020202020204" pitchFamily="34" charset="0"/>
              <a:buChar char="•"/>
            </a:pPr>
            <a:endPar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marL="285750" indent="-2857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ETL management</a:t>
            </a:r>
          </a:p>
        </p:txBody>
      </p:sp>
      <p:sp>
        <p:nvSpPr>
          <p:cNvPr id="121" name="Oval 120">
            <a:extLst>
              <a:ext uri="{FF2B5EF4-FFF2-40B4-BE49-F238E27FC236}">
                <a16:creationId xmlns:a16="http://schemas.microsoft.com/office/drawing/2014/main" id="{870B4B5C-C295-4B42-ADC4-D744543A7C76}"/>
              </a:ext>
            </a:extLst>
          </p:cNvPr>
          <p:cNvSpPr/>
          <p:nvPr/>
        </p:nvSpPr>
        <p:spPr>
          <a:xfrm>
            <a:off x="3656985" y="2784065"/>
            <a:ext cx="640080" cy="640080"/>
          </a:xfrm>
          <a:prstGeom prst="ellipse">
            <a:avLst/>
          </a:prstGeom>
          <a:solidFill>
            <a:srgbClr val="FFFFFF"/>
          </a:solidFill>
          <a:ln w="25400" cap="flat" cmpd="sng" algn="ctr">
            <a:solidFill>
              <a:schemeClr val="accent2"/>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kern="0" dirty="0">
                <a:solidFill>
                  <a:srgbClr val="000000"/>
                </a:solidFill>
                <a:latin typeface="Arial" panose="020B0604020202020204" pitchFamily="34" charset="0"/>
                <a:cs typeface="Arial" panose="020B0604020202020204" pitchFamily="34" charset="0"/>
              </a:rPr>
              <a:t>2</a:t>
            </a:r>
          </a:p>
        </p:txBody>
      </p:sp>
      <p:sp>
        <p:nvSpPr>
          <p:cNvPr id="122" name="Oval 121">
            <a:extLst>
              <a:ext uri="{FF2B5EF4-FFF2-40B4-BE49-F238E27FC236}">
                <a16:creationId xmlns:a16="http://schemas.microsoft.com/office/drawing/2014/main" id="{8077F36C-0628-463F-B6C0-8403090861AE}"/>
              </a:ext>
            </a:extLst>
          </p:cNvPr>
          <p:cNvSpPr/>
          <p:nvPr/>
        </p:nvSpPr>
        <p:spPr>
          <a:xfrm>
            <a:off x="1615259" y="2773179"/>
            <a:ext cx="640080" cy="640080"/>
          </a:xfrm>
          <a:prstGeom prst="ellipse">
            <a:avLst/>
          </a:prstGeom>
          <a:solidFill>
            <a:srgbClr val="FFFFFF"/>
          </a:solidFill>
          <a:ln w="25400" cap="flat" cmpd="sng" algn="ctr">
            <a:solidFill>
              <a:schemeClr val="accent2"/>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600" b="1" kern="0" dirty="0">
                <a:solidFill>
                  <a:srgbClr val="000000"/>
                </a:solidFill>
                <a:latin typeface="Arial" panose="020B0604020202020204" pitchFamily="34" charset="0"/>
                <a:ea typeface="Segoe UI" panose="020B0502040204020203" pitchFamily="34" charset="0"/>
                <a:cs typeface="Arial" panose="020B0604020202020204" pitchFamily="34" charset="0"/>
              </a:rPr>
              <a:t>1</a:t>
            </a:r>
          </a:p>
        </p:txBody>
      </p:sp>
      <p:sp>
        <p:nvSpPr>
          <p:cNvPr id="123" name="Oval 122">
            <a:extLst>
              <a:ext uri="{FF2B5EF4-FFF2-40B4-BE49-F238E27FC236}">
                <a16:creationId xmlns:a16="http://schemas.microsoft.com/office/drawing/2014/main" id="{84894C13-529B-4331-AF57-1BBD231D02BA}"/>
              </a:ext>
            </a:extLst>
          </p:cNvPr>
          <p:cNvSpPr/>
          <p:nvPr/>
        </p:nvSpPr>
        <p:spPr>
          <a:xfrm>
            <a:off x="7740436" y="2775467"/>
            <a:ext cx="640080" cy="640080"/>
          </a:xfrm>
          <a:prstGeom prst="ellipse">
            <a:avLst/>
          </a:prstGeom>
          <a:solidFill>
            <a:schemeClr val="tx2">
              <a:lumMod val="60000"/>
              <a:lumOff val="40000"/>
            </a:schemeClr>
          </a:solidFill>
          <a:ln w="25400" cap="flat" cmpd="sng" algn="ctr">
            <a:solidFill>
              <a:schemeClr val="tx2"/>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kern="0" dirty="0">
                <a:solidFill>
                  <a:srgbClr val="000000"/>
                </a:solidFill>
                <a:latin typeface="Arial" panose="020B0604020202020204" pitchFamily="34" charset="0"/>
                <a:cs typeface="Arial" panose="020B0604020202020204" pitchFamily="34" charset="0"/>
              </a:rPr>
              <a:t>4</a:t>
            </a:r>
          </a:p>
        </p:txBody>
      </p:sp>
      <p:sp>
        <p:nvSpPr>
          <p:cNvPr id="124" name="Oval 123">
            <a:extLst>
              <a:ext uri="{FF2B5EF4-FFF2-40B4-BE49-F238E27FC236}">
                <a16:creationId xmlns:a16="http://schemas.microsoft.com/office/drawing/2014/main" id="{96876B72-C4B9-461A-99D8-E0A5E7C1708E}"/>
              </a:ext>
            </a:extLst>
          </p:cNvPr>
          <p:cNvSpPr/>
          <p:nvPr/>
        </p:nvSpPr>
        <p:spPr>
          <a:xfrm>
            <a:off x="5698711" y="2775545"/>
            <a:ext cx="640080" cy="640080"/>
          </a:xfrm>
          <a:prstGeom prst="ellipse">
            <a:avLst/>
          </a:prstGeom>
          <a:solidFill>
            <a:schemeClr val="tx2">
              <a:lumMod val="60000"/>
              <a:lumOff val="40000"/>
            </a:schemeClr>
          </a:solidFill>
          <a:ln w="25400" cap="flat" cmpd="sng" algn="ctr">
            <a:solidFill>
              <a:schemeClr val="tx2"/>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600" b="1" kern="0" dirty="0">
                <a:solidFill>
                  <a:srgbClr val="000000"/>
                </a:solidFill>
                <a:latin typeface="Arial" panose="020B0604020202020204" pitchFamily="34" charset="0"/>
                <a:ea typeface="Segoe UI" panose="020B0502040204020203" pitchFamily="34" charset="0"/>
                <a:cs typeface="Arial" panose="020B0604020202020204" pitchFamily="34" charset="0"/>
              </a:rPr>
              <a:t>3</a:t>
            </a:r>
          </a:p>
        </p:txBody>
      </p:sp>
      <p:sp>
        <p:nvSpPr>
          <p:cNvPr id="125" name="Oval 124">
            <a:extLst>
              <a:ext uri="{FF2B5EF4-FFF2-40B4-BE49-F238E27FC236}">
                <a16:creationId xmlns:a16="http://schemas.microsoft.com/office/drawing/2014/main" id="{96876B72-C4B9-461A-99D8-E0A5E7C1708E}"/>
              </a:ext>
            </a:extLst>
          </p:cNvPr>
          <p:cNvSpPr/>
          <p:nvPr/>
        </p:nvSpPr>
        <p:spPr>
          <a:xfrm>
            <a:off x="9782161" y="2761690"/>
            <a:ext cx="640080" cy="640080"/>
          </a:xfrm>
          <a:prstGeom prst="ellipse">
            <a:avLst/>
          </a:prstGeom>
          <a:solidFill>
            <a:schemeClr val="tx2">
              <a:lumMod val="60000"/>
              <a:lumOff val="40000"/>
            </a:schemeClr>
          </a:solidFill>
          <a:ln w="25400" cap="flat" cmpd="sng" algn="ctr">
            <a:solidFill>
              <a:schemeClr val="tx2"/>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600" b="1" kern="0" dirty="0">
                <a:solidFill>
                  <a:srgbClr val="000000"/>
                </a:solidFill>
                <a:latin typeface="Arial" panose="020B0604020202020204" pitchFamily="34" charset="0"/>
                <a:ea typeface="Segoe UI" panose="020B0502040204020203" pitchFamily="34" charset="0"/>
                <a:cs typeface="Arial" panose="020B0604020202020204" pitchFamily="34" charset="0"/>
              </a:rPr>
              <a:t>5</a:t>
            </a:r>
          </a:p>
        </p:txBody>
      </p:sp>
      <p:sp>
        <p:nvSpPr>
          <p:cNvPr id="126" name="TextBox 17"/>
          <p:cNvSpPr txBox="1"/>
          <p:nvPr/>
        </p:nvSpPr>
        <p:spPr>
          <a:xfrm>
            <a:off x="3076602" y="2044487"/>
            <a:ext cx="1557059"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solidFill>
                  <a:srgbClr val="000000"/>
                </a:solidFill>
                <a:latin typeface="Arial" panose="020B0604020202020204" pitchFamily="34" charset="0"/>
                <a:ea typeface="Segoe UI" panose="020B0502040204020203" pitchFamily="34" charset="0"/>
                <a:cs typeface="Arial" panose="020B0604020202020204" pitchFamily="34" charset="0"/>
              </a:rPr>
              <a:t>Monitoring &amp; Maintenance</a:t>
            </a:r>
          </a:p>
        </p:txBody>
      </p:sp>
      <p:sp>
        <p:nvSpPr>
          <p:cNvPr id="127" name="TextBox 22"/>
          <p:cNvSpPr txBox="1"/>
          <p:nvPr/>
        </p:nvSpPr>
        <p:spPr>
          <a:xfrm>
            <a:off x="5248516" y="2044487"/>
            <a:ext cx="1616056"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solidFill>
                  <a:srgbClr val="000000"/>
                </a:solidFill>
                <a:latin typeface="Arial" panose="020B0604020202020204" pitchFamily="34" charset="0"/>
                <a:ea typeface="Segoe UI" panose="020B0502040204020203" pitchFamily="34" charset="0"/>
                <a:cs typeface="Arial" panose="020B0604020202020204" pitchFamily="34" charset="0"/>
              </a:rPr>
              <a:t>Custom apps development</a:t>
            </a:r>
          </a:p>
        </p:txBody>
      </p:sp>
      <p:sp>
        <p:nvSpPr>
          <p:cNvPr id="128" name="TextBox 23"/>
          <p:cNvSpPr txBox="1"/>
          <p:nvPr/>
        </p:nvSpPr>
        <p:spPr>
          <a:xfrm>
            <a:off x="7280151" y="2044487"/>
            <a:ext cx="170376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solidFill>
                  <a:srgbClr val="000000"/>
                </a:solidFill>
                <a:latin typeface="Arial" panose="020B0604020202020204" pitchFamily="34" charset="0"/>
                <a:ea typeface="Segoe UI" panose="020B0502040204020203" pitchFamily="34" charset="0"/>
                <a:cs typeface="Arial" panose="020B0604020202020204" pitchFamily="34" charset="0"/>
              </a:rPr>
              <a:t>Framework for data science</a:t>
            </a:r>
          </a:p>
        </p:txBody>
      </p:sp>
      <p:sp>
        <p:nvSpPr>
          <p:cNvPr id="129" name="TextBox 24"/>
          <p:cNvSpPr txBox="1"/>
          <p:nvPr/>
        </p:nvSpPr>
        <p:spPr>
          <a:xfrm>
            <a:off x="9497089" y="2143788"/>
            <a:ext cx="1219227"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solidFill>
                  <a:srgbClr val="000000"/>
                </a:solidFill>
                <a:latin typeface="Arial" panose="020B0604020202020204" pitchFamily="34" charset="0"/>
                <a:ea typeface="Segoe UI" panose="020B0502040204020203" pitchFamily="34" charset="0"/>
                <a:cs typeface="Arial" panose="020B0604020202020204" pitchFamily="34" charset="0"/>
              </a:rPr>
              <a:t>Adoption</a:t>
            </a:r>
          </a:p>
        </p:txBody>
      </p:sp>
      <p:sp>
        <p:nvSpPr>
          <p:cNvPr id="130" name="TextBox 27"/>
          <p:cNvSpPr txBox="1"/>
          <p:nvPr/>
        </p:nvSpPr>
        <p:spPr>
          <a:xfrm>
            <a:off x="7503822" y="3514850"/>
            <a:ext cx="1794380" cy="203132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Framework for modelling using technologies like datarobot, H2O etc.</a:t>
            </a:r>
          </a:p>
          <a:p>
            <a:pPr marL="171450" indent="-171450">
              <a:buFont typeface="Arial" panose="020B0604020202020204" pitchFamily="34" charset="0"/>
              <a:buChar char="•"/>
            </a:pPr>
            <a:endPar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Integration with other cloud technologies</a:t>
            </a:r>
          </a:p>
        </p:txBody>
      </p:sp>
      <p:sp>
        <p:nvSpPr>
          <p:cNvPr id="131" name="TextBox 30"/>
          <p:cNvSpPr txBox="1"/>
          <p:nvPr/>
        </p:nvSpPr>
        <p:spPr>
          <a:xfrm>
            <a:off x="9521872" y="3514850"/>
            <a:ext cx="1423564" cy="7386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Driving adoption</a:t>
            </a:r>
          </a:p>
          <a:p>
            <a:endPar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endParaRPr>
          </a:p>
        </p:txBody>
      </p:sp>
      <p:sp>
        <p:nvSpPr>
          <p:cNvPr id="132" name="TextBox 31"/>
          <p:cNvSpPr txBox="1"/>
          <p:nvPr/>
        </p:nvSpPr>
        <p:spPr>
          <a:xfrm>
            <a:off x="5382176" y="3514850"/>
            <a:ext cx="1897975" cy="160043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Custom build UI/apps for reporting</a:t>
            </a:r>
          </a:p>
          <a:p>
            <a:pPr marL="171450" indent="-171450">
              <a:buFont typeface="Arial" panose="020B0604020202020204" pitchFamily="34" charset="0"/>
              <a:buChar char="•"/>
            </a:pPr>
            <a:endPar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New features development</a:t>
            </a:r>
          </a:p>
          <a:p>
            <a:pPr marL="171450" indent="-171450">
              <a:buFont typeface="Arial" panose="020B0604020202020204" pitchFamily="34" charset="0"/>
              <a:buChar char="•"/>
            </a:pPr>
            <a:endPar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endParaRPr>
          </a:p>
        </p:txBody>
      </p:sp>
      <p:sp>
        <p:nvSpPr>
          <p:cNvPr id="133" name="TextBox 12"/>
          <p:cNvSpPr txBox="1"/>
          <p:nvPr/>
        </p:nvSpPr>
        <p:spPr>
          <a:xfrm>
            <a:off x="1499780" y="3514850"/>
            <a:ext cx="1570836" cy="13849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Moving data from existing data sources to foundry</a:t>
            </a:r>
          </a:p>
          <a:p>
            <a:pPr marL="171450" indent="-171450">
              <a:buFont typeface="Arial" panose="020B0604020202020204" pitchFamily="34" charset="0"/>
              <a:buChar char="•"/>
            </a:pPr>
            <a:endPar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Training</a:t>
            </a:r>
          </a:p>
        </p:txBody>
      </p:sp>
      <p:sp>
        <p:nvSpPr>
          <p:cNvPr id="20" name="Oval 19">
            <a:extLst>
              <a:ext uri="{FF2B5EF4-FFF2-40B4-BE49-F238E27FC236}">
                <a16:creationId xmlns:a16="http://schemas.microsoft.com/office/drawing/2014/main" id="{A51CF6BB-7D9F-49B3-BB60-6AA4D3292676}"/>
              </a:ext>
            </a:extLst>
          </p:cNvPr>
          <p:cNvSpPr/>
          <p:nvPr/>
        </p:nvSpPr>
        <p:spPr>
          <a:xfrm>
            <a:off x="5685088" y="6039263"/>
            <a:ext cx="640080" cy="640080"/>
          </a:xfrm>
          <a:prstGeom prst="ellipse">
            <a:avLst/>
          </a:prstGeom>
          <a:solidFill>
            <a:schemeClr val="tx2">
              <a:lumMod val="60000"/>
              <a:lumOff val="40000"/>
            </a:schemeClr>
          </a:solidFill>
          <a:ln w="25400" cap="flat" cmpd="sng" algn="ctr">
            <a:solidFill>
              <a:schemeClr val="tx2"/>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sz="1600" b="1" kern="0" dirty="0">
              <a:solidFill>
                <a:srgbClr val="000000"/>
              </a:solidFill>
              <a:latin typeface="Arial" panose="020B0604020202020204" pitchFamily="34" charset="0"/>
              <a:ea typeface="Segoe UI" panose="020B0502040204020203" pitchFamily="34" charset="0"/>
              <a:cs typeface="Arial" panose="020B0604020202020204" pitchFamily="34" charset="0"/>
            </a:endParaRPr>
          </a:p>
        </p:txBody>
      </p:sp>
      <p:sp>
        <p:nvSpPr>
          <p:cNvPr id="21" name="Oval 20">
            <a:extLst>
              <a:ext uri="{FF2B5EF4-FFF2-40B4-BE49-F238E27FC236}">
                <a16:creationId xmlns:a16="http://schemas.microsoft.com/office/drawing/2014/main" id="{174C2590-1DFE-4D47-B5C4-C85B39D2CA70}"/>
              </a:ext>
            </a:extLst>
          </p:cNvPr>
          <p:cNvSpPr/>
          <p:nvPr/>
        </p:nvSpPr>
        <p:spPr>
          <a:xfrm>
            <a:off x="1616500" y="6016888"/>
            <a:ext cx="640080" cy="640080"/>
          </a:xfrm>
          <a:prstGeom prst="ellipse">
            <a:avLst/>
          </a:prstGeom>
          <a:solidFill>
            <a:srgbClr val="FFFFFF"/>
          </a:solidFill>
          <a:ln w="25400" cap="flat" cmpd="sng" algn="ctr">
            <a:solidFill>
              <a:schemeClr val="accent2"/>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600" b="1" kern="0" dirty="0">
              <a:solidFill>
                <a:srgbClr val="000000"/>
              </a:solidFill>
              <a:latin typeface="Arial" panose="020B0604020202020204" pitchFamily="34" charset="0"/>
              <a:cs typeface="Arial" panose="020B0604020202020204" pitchFamily="34" charset="0"/>
            </a:endParaRPr>
          </a:p>
        </p:txBody>
      </p:sp>
      <p:sp>
        <p:nvSpPr>
          <p:cNvPr id="22" name="TextBox 11">
            <a:extLst>
              <a:ext uri="{FF2B5EF4-FFF2-40B4-BE49-F238E27FC236}">
                <a16:creationId xmlns:a16="http://schemas.microsoft.com/office/drawing/2014/main" id="{700ADA3F-7468-4272-B152-D0EA3205F55B}"/>
              </a:ext>
            </a:extLst>
          </p:cNvPr>
          <p:cNvSpPr txBox="1"/>
          <p:nvPr/>
        </p:nvSpPr>
        <p:spPr>
          <a:xfrm>
            <a:off x="2285198" y="6183039"/>
            <a:ext cx="2194579"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solidFill>
                  <a:srgbClr val="000000"/>
                </a:solidFill>
                <a:latin typeface="Arial" panose="020B0604020202020204" pitchFamily="34" charset="0"/>
                <a:ea typeface="Segoe UI" panose="020B0502040204020203" pitchFamily="34" charset="0"/>
                <a:cs typeface="Arial" panose="020B0604020202020204" pitchFamily="34" charset="0"/>
              </a:rPr>
              <a:t>Support from Palantir</a:t>
            </a:r>
          </a:p>
        </p:txBody>
      </p:sp>
      <p:sp>
        <p:nvSpPr>
          <p:cNvPr id="23" name="TextBox 11">
            <a:extLst>
              <a:ext uri="{FF2B5EF4-FFF2-40B4-BE49-F238E27FC236}">
                <a16:creationId xmlns:a16="http://schemas.microsoft.com/office/drawing/2014/main" id="{87942332-C420-4596-8AF6-6BE71BFD79D7}"/>
              </a:ext>
            </a:extLst>
          </p:cNvPr>
          <p:cNvSpPr txBox="1"/>
          <p:nvPr/>
        </p:nvSpPr>
        <p:spPr>
          <a:xfrm>
            <a:off x="6325168" y="6205414"/>
            <a:ext cx="249507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solidFill>
                  <a:srgbClr val="000000"/>
                </a:solidFill>
                <a:latin typeface="Arial" panose="020B0604020202020204" pitchFamily="34" charset="0"/>
                <a:ea typeface="Segoe UI" panose="020B0502040204020203" pitchFamily="34" charset="0"/>
                <a:cs typeface="Arial" panose="020B0604020202020204" pitchFamily="34" charset="0"/>
              </a:rPr>
              <a:t>Support from LatentView</a:t>
            </a:r>
          </a:p>
        </p:txBody>
      </p:sp>
      <p:sp>
        <p:nvSpPr>
          <p:cNvPr id="24" name="Rectangle 23">
            <a:extLst>
              <a:ext uri="{FF2B5EF4-FFF2-40B4-BE49-F238E27FC236}">
                <a16:creationId xmlns:a16="http://schemas.microsoft.com/office/drawing/2014/main" id="{E1CDB118-B080-4921-BB43-BCB91E31DFAC}"/>
              </a:ext>
            </a:extLst>
          </p:cNvPr>
          <p:cNvSpPr/>
          <p:nvPr/>
        </p:nvSpPr>
        <p:spPr>
          <a:xfrm>
            <a:off x="574385" y="843799"/>
            <a:ext cx="10965574" cy="598635"/>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latin typeface="Arial" panose="020B0604020202020204" pitchFamily="34" charset="0"/>
                <a:cs typeface="Arial" panose="020B0604020202020204" pitchFamily="34" charset="0"/>
              </a:rPr>
              <a:t>United Airlines will be moving to Palantir Foundry for Data Integration &amp; CoE and LatentView can support UA in the process as per the below roadmap</a:t>
            </a:r>
          </a:p>
        </p:txBody>
      </p:sp>
    </p:spTree>
    <p:extLst>
      <p:ext uri="{BB962C8B-B14F-4D97-AF65-F5344CB8AC3E}">
        <p14:creationId xmlns:p14="http://schemas.microsoft.com/office/powerpoint/2010/main" val="1428835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Overview &amp; Where LatentView Can Help</a:t>
            </a:r>
          </a:p>
        </p:txBody>
      </p:sp>
      <p:sp>
        <p:nvSpPr>
          <p:cNvPr id="25" name="Rectangle 24">
            <a:extLst>
              <a:ext uri="{FF2B5EF4-FFF2-40B4-BE49-F238E27FC236}">
                <a16:creationId xmlns:a16="http://schemas.microsoft.com/office/drawing/2014/main" id="{E62502E3-F0E1-4A1B-82AC-97A70474BC1C}"/>
              </a:ext>
            </a:extLst>
          </p:cNvPr>
          <p:cNvSpPr/>
          <p:nvPr/>
        </p:nvSpPr>
        <p:spPr>
          <a:xfrm>
            <a:off x="684658" y="2094067"/>
            <a:ext cx="3081484" cy="41966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p:txBody>
      </p:sp>
      <p:sp>
        <p:nvSpPr>
          <p:cNvPr id="26" name="Rectangle: Rounded Corners 2">
            <a:extLst>
              <a:ext uri="{FF2B5EF4-FFF2-40B4-BE49-F238E27FC236}">
                <a16:creationId xmlns:a16="http://schemas.microsoft.com/office/drawing/2014/main" id="{18107093-4946-4DED-9A06-824BFEA1DDBE}"/>
              </a:ext>
            </a:extLst>
          </p:cNvPr>
          <p:cNvSpPr/>
          <p:nvPr/>
        </p:nvSpPr>
        <p:spPr>
          <a:xfrm>
            <a:off x="688681" y="1697975"/>
            <a:ext cx="3081484" cy="330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Palantir</a:t>
            </a:r>
          </a:p>
        </p:txBody>
      </p:sp>
      <p:sp>
        <p:nvSpPr>
          <p:cNvPr id="27" name="Rectangle: Rounded Corners 22">
            <a:extLst>
              <a:ext uri="{FF2B5EF4-FFF2-40B4-BE49-F238E27FC236}">
                <a16:creationId xmlns:a16="http://schemas.microsoft.com/office/drawing/2014/main" id="{3518766E-2E80-4F5B-828A-2925BABDBC23}"/>
              </a:ext>
            </a:extLst>
          </p:cNvPr>
          <p:cNvSpPr/>
          <p:nvPr/>
        </p:nvSpPr>
        <p:spPr>
          <a:xfrm>
            <a:off x="4571567" y="1697975"/>
            <a:ext cx="3081484" cy="330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Custom Application</a:t>
            </a:r>
          </a:p>
        </p:txBody>
      </p:sp>
      <p:sp>
        <p:nvSpPr>
          <p:cNvPr id="28" name="Rectangle: Rounded Corners 23">
            <a:extLst>
              <a:ext uri="{FF2B5EF4-FFF2-40B4-BE49-F238E27FC236}">
                <a16:creationId xmlns:a16="http://schemas.microsoft.com/office/drawing/2014/main" id="{8632C9DE-7A6A-4A13-81FE-0F2E4A60AC72}"/>
              </a:ext>
            </a:extLst>
          </p:cNvPr>
          <p:cNvSpPr/>
          <p:nvPr/>
        </p:nvSpPr>
        <p:spPr>
          <a:xfrm>
            <a:off x="8431266" y="1694423"/>
            <a:ext cx="3081484" cy="330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Analytics</a:t>
            </a:r>
          </a:p>
        </p:txBody>
      </p:sp>
      <p:pic>
        <p:nvPicPr>
          <p:cNvPr id="29" name="Picture 4" descr="https://static.thenounproject.com/png/158271-200.png">
            <a:extLst>
              <a:ext uri="{FF2B5EF4-FFF2-40B4-BE49-F238E27FC236}">
                <a16:creationId xmlns:a16="http://schemas.microsoft.com/office/drawing/2014/main" id="{8AEF1B22-F89E-478B-9578-ECE238A1D1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39" t="15740" r="11739" b="38347"/>
          <a:stretch/>
        </p:blipFill>
        <p:spPr bwMode="auto">
          <a:xfrm>
            <a:off x="9705110" y="995292"/>
            <a:ext cx="724345" cy="4346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static.thenounproject.com/png/1430857-200.png">
            <a:extLst>
              <a:ext uri="{FF2B5EF4-FFF2-40B4-BE49-F238E27FC236}">
                <a16:creationId xmlns:a16="http://schemas.microsoft.com/office/drawing/2014/main" id="{4470DB3A-C040-4B8B-A298-0AF4C6F1B2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171" y="888828"/>
            <a:ext cx="724344" cy="72434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https://static.thenounproject.com/png/1658749-200.png">
            <a:extLst>
              <a:ext uri="{FF2B5EF4-FFF2-40B4-BE49-F238E27FC236}">
                <a16:creationId xmlns:a16="http://schemas.microsoft.com/office/drawing/2014/main" id="{5D507A88-C46C-45B3-85AC-0E23B7173C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6661" y="2328227"/>
            <a:ext cx="588773" cy="58877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https://static.thenounproject.com/png/627189-200.png">
            <a:extLst>
              <a:ext uri="{FF2B5EF4-FFF2-40B4-BE49-F238E27FC236}">
                <a16:creationId xmlns:a16="http://schemas.microsoft.com/office/drawing/2014/main" id="{A712A9BD-5771-4D6D-8152-1B6D9A5CCE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02739" y="2328227"/>
            <a:ext cx="588773" cy="58877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a:extLst>
              <a:ext uri="{FF2B5EF4-FFF2-40B4-BE49-F238E27FC236}">
                <a16:creationId xmlns:a16="http://schemas.microsoft.com/office/drawing/2014/main" id="{A7FBC5CB-CA51-44C8-93BA-D59760BE1157}"/>
              </a:ext>
            </a:extLst>
          </p:cNvPr>
          <p:cNvCxnSpPr>
            <a:cxnSpLocks/>
            <a:stCxn id="31" idx="2"/>
          </p:cNvCxnSpPr>
          <p:nvPr/>
        </p:nvCxnSpPr>
        <p:spPr>
          <a:xfrm>
            <a:off x="1391048" y="2917000"/>
            <a:ext cx="294385" cy="456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658A01A-6186-4DC3-B134-90043F8E18B6}"/>
              </a:ext>
            </a:extLst>
          </p:cNvPr>
          <p:cNvCxnSpPr>
            <a:cxnSpLocks/>
          </p:cNvCxnSpPr>
          <p:nvPr/>
        </p:nvCxnSpPr>
        <p:spPr>
          <a:xfrm>
            <a:off x="2268292" y="2942797"/>
            <a:ext cx="0" cy="469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ACE9515-CBB0-429B-9CF5-433C30279EB7}"/>
              </a:ext>
            </a:extLst>
          </p:cNvPr>
          <p:cNvCxnSpPr>
            <a:cxnSpLocks/>
          </p:cNvCxnSpPr>
          <p:nvPr/>
        </p:nvCxnSpPr>
        <p:spPr>
          <a:xfrm flipH="1">
            <a:off x="2851152" y="2942797"/>
            <a:ext cx="214428" cy="430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A8035832-1F50-493A-BAAF-4CB956B4B602}"/>
              </a:ext>
            </a:extLst>
          </p:cNvPr>
          <p:cNvSpPr/>
          <p:nvPr/>
        </p:nvSpPr>
        <p:spPr bwMode="auto">
          <a:xfrm>
            <a:off x="1122081" y="3459577"/>
            <a:ext cx="2212395" cy="753839"/>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Unstructured or Structured Data Collaboration and Storage API’s from different sources</a:t>
            </a:r>
          </a:p>
        </p:txBody>
      </p:sp>
      <p:sp>
        <p:nvSpPr>
          <p:cNvPr id="37" name="Rectangle 36">
            <a:extLst>
              <a:ext uri="{FF2B5EF4-FFF2-40B4-BE49-F238E27FC236}">
                <a16:creationId xmlns:a16="http://schemas.microsoft.com/office/drawing/2014/main" id="{A4BF8A8C-FC4F-4332-8E5D-8E2CF8CBC98D}"/>
              </a:ext>
            </a:extLst>
          </p:cNvPr>
          <p:cNvSpPr/>
          <p:nvPr/>
        </p:nvSpPr>
        <p:spPr bwMode="auto">
          <a:xfrm>
            <a:off x="1122081" y="4460681"/>
            <a:ext cx="2212395" cy="971980"/>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Processing, Data Management and Transformation into Palantir Data Store (ETL) as Objects</a:t>
            </a:r>
          </a:p>
        </p:txBody>
      </p:sp>
      <p:sp>
        <p:nvSpPr>
          <p:cNvPr id="38" name="Down Arrow 89">
            <a:extLst>
              <a:ext uri="{FF2B5EF4-FFF2-40B4-BE49-F238E27FC236}">
                <a16:creationId xmlns:a16="http://schemas.microsoft.com/office/drawing/2014/main" id="{C11B9D73-DB6D-4ABE-94E8-0310E5AC9AD2}"/>
              </a:ext>
            </a:extLst>
          </p:cNvPr>
          <p:cNvSpPr/>
          <p:nvPr/>
        </p:nvSpPr>
        <p:spPr bwMode="auto">
          <a:xfrm>
            <a:off x="2140901" y="5442651"/>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pic>
        <p:nvPicPr>
          <p:cNvPr id="39" name="Picture 38">
            <a:extLst>
              <a:ext uri="{FF2B5EF4-FFF2-40B4-BE49-F238E27FC236}">
                <a16:creationId xmlns:a16="http://schemas.microsoft.com/office/drawing/2014/main" id="{15F36FCA-F3BA-4E41-804B-0963429D099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75393" b="-930"/>
          <a:stretch/>
        </p:blipFill>
        <p:spPr>
          <a:xfrm>
            <a:off x="2745255" y="1743571"/>
            <a:ext cx="258456" cy="255088"/>
          </a:xfrm>
          <a:prstGeom prst="rect">
            <a:avLst/>
          </a:prstGeom>
        </p:spPr>
      </p:pic>
      <p:sp>
        <p:nvSpPr>
          <p:cNvPr id="40" name="Down Arrow 89">
            <a:extLst>
              <a:ext uri="{FF2B5EF4-FFF2-40B4-BE49-F238E27FC236}">
                <a16:creationId xmlns:a16="http://schemas.microsoft.com/office/drawing/2014/main" id="{A559FA87-C8D3-47EF-9C83-53B0C721A9DD}"/>
              </a:ext>
            </a:extLst>
          </p:cNvPr>
          <p:cNvSpPr/>
          <p:nvPr/>
        </p:nvSpPr>
        <p:spPr bwMode="auto">
          <a:xfrm>
            <a:off x="2123874" y="4223406"/>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pic>
        <p:nvPicPr>
          <p:cNvPr id="41" name="Picture 16" descr="https://static.thenounproject.com/png/1248998-200.png">
            <a:extLst>
              <a:ext uri="{FF2B5EF4-FFF2-40B4-BE49-F238E27FC236}">
                <a16:creationId xmlns:a16="http://schemas.microsoft.com/office/drawing/2014/main" id="{82AB8D76-2F1F-4B7D-8D66-C4E2A66F04F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45278" y="930605"/>
            <a:ext cx="724345" cy="72434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https://static.thenounproject.com/png/1658773-200.png">
            <a:extLst>
              <a:ext uri="{FF2B5EF4-FFF2-40B4-BE49-F238E27FC236}">
                <a16:creationId xmlns:a16="http://schemas.microsoft.com/office/drawing/2014/main" id="{87FFA91B-ABE6-4808-AB69-45A6AEA169B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9699" y="2328227"/>
            <a:ext cx="588774" cy="588774"/>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6AB7E49E-D4FB-4F85-9B91-1CF72002A75B}"/>
              </a:ext>
            </a:extLst>
          </p:cNvPr>
          <p:cNvSpPr/>
          <p:nvPr/>
        </p:nvSpPr>
        <p:spPr>
          <a:xfrm>
            <a:off x="4571567" y="2100450"/>
            <a:ext cx="3081484" cy="41661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p:txBody>
      </p:sp>
      <p:sp>
        <p:nvSpPr>
          <p:cNvPr id="44" name="Rectangle 43">
            <a:extLst>
              <a:ext uri="{FF2B5EF4-FFF2-40B4-BE49-F238E27FC236}">
                <a16:creationId xmlns:a16="http://schemas.microsoft.com/office/drawing/2014/main" id="{4002AF6A-C492-4914-A619-92BBE14ADFF1}"/>
              </a:ext>
            </a:extLst>
          </p:cNvPr>
          <p:cNvSpPr/>
          <p:nvPr/>
        </p:nvSpPr>
        <p:spPr>
          <a:xfrm>
            <a:off x="8426323" y="2084077"/>
            <a:ext cx="3248842" cy="41966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p:txBody>
      </p:sp>
      <p:pic>
        <p:nvPicPr>
          <p:cNvPr id="45" name="Picture 44">
            <a:extLst>
              <a:ext uri="{FF2B5EF4-FFF2-40B4-BE49-F238E27FC236}">
                <a16:creationId xmlns:a16="http://schemas.microsoft.com/office/drawing/2014/main" id="{26A10468-033F-459D-8AFE-72BB92145EC2}"/>
              </a:ext>
            </a:extLst>
          </p:cNvPr>
          <p:cNvPicPr>
            <a:picLocks noChangeAspect="1"/>
          </p:cNvPicPr>
          <p:nvPr/>
        </p:nvPicPr>
        <p:blipFill>
          <a:blip r:embed="rId9"/>
          <a:stretch>
            <a:fillRect/>
          </a:stretch>
        </p:blipFill>
        <p:spPr>
          <a:xfrm>
            <a:off x="1744417" y="5679926"/>
            <a:ext cx="1047750" cy="609600"/>
          </a:xfrm>
          <a:prstGeom prst="rect">
            <a:avLst/>
          </a:prstGeom>
        </p:spPr>
      </p:pic>
      <p:pic>
        <p:nvPicPr>
          <p:cNvPr id="46" name="Picture 45">
            <a:extLst>
              <a:ext uri="{FF2B5EF4-FFF2-40B4-BE49-F238E27FC236}">
                <a16:creationId xmlns:a16="http://schemas.microsoft.com/office/drawing/2014/main" id="{2D7AFA55-39EE-487B-BB95-289E8EA2EBBC}"/>
              </a:ext>
            </a:extLst>
          </p:cNvPr>
          <p:cNvPicPr>
            <a:picLocks noChangeAspect="1"/>
          </p:cNvPicPr>
          <p:nvPr/>
        </p:nvPicPr>
        <p:blipFill>
          <a:blip r:embed="rId10"/>
          <a:stretch>
            <a:fillRect/>
          </a:stretch>
        </p:blipFill>
        <p:spPr>
          <a:xfrm>
            <a:off x="6158821" y="2217956"/>
            <a:ext cx="1418841" cy="1618540"/>
          </a:xfrm>
          <a:prstGeom prst="rect">
            <a:avLst/>
          </a:prstGeom>
        </p:spPr>
      </p:pic>
      <p:sp>
        <p:nvSpPr>
          <p:cNvPr id="47" name="Rectangle 46">
            <a:extLst>
              <a:ext uri="{FF2B5EF4-FFF2-40B4-BE49-F238E27FC236}">
                <a16:creationId xmlns:a16="http://schemas.microsoft.com/office/drawing/2014/main" id="{57D5888D-1AD7-4AED-AEA6-12EADF35E48F}"/>
              </a:ext>
            </a:extLst>
          </p:cNvPr>
          <p:cNvSpPr/>
          <p:nvPr/>
        </p:nvSpPr>
        <p:spPr bwMode="auto">
          <a:xfrm>
            <a:off x="4670997" y="2232476"/>
            <a:ext cx="1487824" cy="1513800"/>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Client Connection API provides the link for Searching and Extraction of Entity Objects</a:t>
            </a:r>
          </a:p>
        </p:txBody>
      </p:sp>
      <p:sp>
        <p:nvSpPr>
          <p:cNvPr id="48" name="Down Arrow 89">
            <a:extLst>
              <a:ext uri="{FF2B5EF4-FFF2-40B4-BE49-F238E27FC236}">
                <a16:creationId xmlns:a16="http://schemas.microsoft.com/office/drawing/2014/main" id="{10221AC9-0B4F-405F-9921-36013DDFF104}"/>
              </a:ext>
            </a:extLst>
          </p:cNvPr>
          <p:cNvSpPr/>
          <p:nvPr/>
        </p:nvSpPr>
        <p:spPr bwMode="auto">
          <a:xfrm>
            <a:off x="6018254" y="3741065"/>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sp>
        <p:nvSpPr>
          <p:cNvPr id="49" name="Rectangle 48">
            <a:extLst>
              <a:ext uri="{FF2B5EF4-FFF2-40B4-BE49-F238E27FC236}">
                <a16:creationId xmlns:a16="http://schemas.microsoft.com/office/drawing/2014/main" id="{F5FCF9D7-C3C6-42BA-B253-F4F680B17C2A}"/>
              </a:ext>
            </a:extLst>
          </p:cNvPr>
          <p:cNvSpPr/>
          <p:nvPr/>
        </p:nvSpPr>
        <p:spPr bwMode="auto">
          <a:xfrm>
            <a:off x="4670997" y="3992344"/>
            <a:ext cx="1487824" cy="895098"/>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dirty="0">
                <a:solidFill>
                  <a:srgbClr val="025D8C"/>
                </a:solidFill>
                <a:latin typeface="Arial" panose="020B0604020202020204" pitchFamily="34" charset="0"/>
                <a:ea typeface="Segoe UI" panose="020B0502040204020203" pitchFamily="34" charset="0"/>
                <a:cs typeface="Arial" panose="020B0604020202020204" pitchFamily="34" charset="0"/>
              </a:rPr>
              <a:t>Programmatically Query, Modify, Export Information into the application</a:t>
            </a:r>
          </a:p>
        </p:txBody>
      </p:sp>
      <p:sp>
        <p:nvSpPr>
          <p:cNvPr id="50" name="Down Arrow 89">
            <a:extLst>
              <a:ext uri="{FF2B5EF4-FFF2-40B4-BE49-F238E27FC236}">
                <a16:creationId xmlns:a16="http://schemas.microsoft.com/office/drawing/2014/main" id="{88C2E544-1627-4604-9469-5D65332E24A9}"/>
              </a:ext>
            </a:extLst>
          </p:cNvPr>
          <p:cNvSpPr/>
          <p:nvPr/>
        </p:nvSpPr>
        <p:spPr bwMode="auto">
          <a:xfrm>
            <a:off x="6037958" y="4902546"/>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pic>
        <p:nvPicPr>
          <p:cNvPr id="51" name="Picture 4" descr="https://static.thenounproject.com/png/1902935-200.png">
            <a:extLst>
              <a:ext uri="{FF2B5EF4-FFF2-40B4-BE49-F238E27FC236}">
                <a16:creationId xmlns:a16="http://schemas.microsoft.com/office/drawing/2014/main" id="{216A2363-ED9B-44DF-881F-CCDBB97995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84736" y="3954002"/>
            <a:ext cx="842400" cy="89509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Image result for django icon">
            <a:extLst>
              <a:ext uri="{FF2B5EF4-FFF2-40B4-BE49-F238E27FC236}">
                <a16:creationId xmlns:a16="http://schemas.microsoft.com/office/drawing/2014/main" id="{AAF627A9-5A4F-4CF8-B3B7-330FD811635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13447" y="5457839"/>
            <a:ext cx="495278" cy="57782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8" descr="Image result for REST API icon">
            <a:extLst>
              <a:ext uri="{FF2B5EF4-FFF2-40B4-BE49-F238E27FC236}">
                <a16:creationId xmlns:a16="http://schemas.microsoft.com/office/drawing/2014/main" id="{CDA6C50B-9813-43F0-B8E6-A4F516071FDE}"/>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6532395" y="5454894"/>
            <a:ext cx="585509" cy="50945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0" descr="https://cloud.githubusercontent.com/assets/464822/20228152/d3f36dc2-a804-11e6-80ff-51ada2d13ea7.png">
            <a:extLst>
              <a:ext uri="{FF2B5EF4-FFF2-40B4-BE49-F238E27FC236}">
                <a16:creationId xmlns:a16="http://schemas.microsoft.com/office/drawing/2014/main" id="{146B0FBE-2567-4DFE-BE35-9927F868BFC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973883" y="5496235"/>
            <a:ext cx="495278" cy="495278"/>
          </a:xfrm>
          <a:prstGeom prst="rect">
            <a:avLst/>
          </a:prstGeom>
          <a:noFill/>
          <a:extLst>
            <a:ext uri="{909E8E84-426E-40DD-AFC4-6F175D3DCCD1}">
              <a14:hiddenFill xmlns:a14="http://schemas.microsoft.com/office/drawing/2010/main">
                <a:solidFill>
                  <a:srgbClr val="FFFFFF"/>
                </a:solidFill>
              </a14:hiddenFill>
            </a:ext>
          </a:extLst>
        </p:spPr>
      </p:pic>
      <p:sp>
        <p:nvSpPr>
          <p:cNvPr id="55" name="Rounded Rectangle 126">
            <a:extLst>
              <a:ext uri="{FF2B5EF4-FFF2-40B4-BE49-F238E27FC236}">
                <a16:creationId xmlns:a16="http://schemas.microsoft.com/office/drawing/2014/main" id="{190DDFBA-140C-47B1-973F-439CBA3FE62B}"/>
              </a:ext>
            </a:extLst>
          </p:cNvPr>
          <p:cNvSpPr/>
          <p:nvPr/>
        </p:nvSpPr>
        <p:spPr bwMode="auto">
          <a:xfrm>
            <a:off x="4670997" y="5140566"/>
            <a:ext cx="2842465" cy="895097"/>
          </a:xfrm>
          <a:prstGeom prst="roundRect">
            <a:avLst/>
          </a:prstGeom>
          <a:noFill/>
          <a:ln w="12700">
            <a:solidFill>
              <a:schemeClr val="tx1"/>
            </a:solidFill>
            <a:round/>
            <a:headEnd/>
            <a:tailEnd/>
          </a:ln>
        </p:spPr>
        <p:txBody>
          <a:bodyPr rtlCol="0" anchor="ctr"/>
          <a:lstStyle/>
          <a:p>
            <a:pPr algn="ctr"/>
            <a:endParaRPr lang="en-US"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56" name="TextBox 55">
            <a:extLst>
              <a:ext uri="{FF2B5EF4-FFF2-40B4-BE49-F238E27FC236}">
                <a16:creationId xmlns:a16="http://schemas.microsoft.com/office/drawing/2014/main" id="{7645ED66-27C2-4DAA-947C-C93E5492108A}"/>
              </a:ext>
            </a:extLst>
          </p:cNvPr>
          <p:cNvSpPr txBox="1"/>
          <p:nvPr/>
        </p:nvSpPr>
        <p:spPr>
          <a:xfrm>
            <a:off x="4755569" y="5147254"/>
            <a:ext cx="2593422" cy="276999"/>
          </a:xfrm>
          <a:prstGeom prst="rect">
            <a:avLst/>
          </a:prstGeom>
          <a:noFill/>
        </p:spPr>
        <p:txBody>
          <a:bodyPr wrap="square" rtlCol="0">
            <a:spAutoFit/>
          </a:bodyPr>
          <a:lstStyle/>
          <a:p>
            <a:r>
              <a:rPr lang="en-US" sz="1200" dirty="0"/>
              <a:t>Application - Blueprint, Django &amp; REST</a:t>
            </a:r>
          </a:p>
        </p:txBody>
      </p:sp>
      <p:pic>
        <p:nvPicPr>
          <p:cNvPr id="57" name="Picture 22" descr="https://static.thenounproject.com/png/1870371-200.png">
            <a:extLst>
              <a:ext uri="{FF2B5EF4-FFF2-40B4-BE49-F238E27FC236}">
                <a16:creationId xmlns:a16="http://schemas.microsoft.com/office/drawing/2014/main" id="{50941FB5-6312-4813-B909-029E816D305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778702" y="2289441"/>
            <a:ext cx="724345" cy="72434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6" descr="https://static.thenounproject.com/png/1551503-200.png">
            <a:extLst>
              <a:ext uri="{FF2B5EF4-FFF2-40B4-BE49-F238E27FC236}">
                <a16:creationId xmlns:a16="http://schemas.microsoft.com/office/drawing/2014/main" id="{9202F963-9526-455F-AF3A-FBB605CEC65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726272" y="2304106"/>
            <a:ext cx="724345" cy="72434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8" descr="https://static.thenounproject.com/png/1502716-200.png">
            <a:extLst>
              <a:ext uri="{FF2B5EF4-FFF2-40B4-BE49-F238E27FC236}">
                <a16:creationId xmlns:a16="http://schemas.microsoft.com/office/drawing/2014/main" id="{B6F00714-BDBC-4D92-AAE2-E3605A789F5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564243" y="2326247"/>
            <a:ext cx="724345" cy="724345"/>
          </a:xfrm>
          <a:prstGeom prst="rect">
            <a:avLst/>
          </a:prstGeom>
          <a:noFill/>
          <a:extLst>
            <a:ext uri="{909E8E84-426E-40DD-AFC4-6F175D3DCCD1}">
              <a14:hiddenFill xmlns:a14="http://schemas.microsoft.com/office/drawing/2010/main">
                <a:solidFill>
                  <a:srgbClr val="FFFFFF"/>
                </a:solidFill>
              </a14:hiddenFill>
            </a:ext>
          </a:extLst>
        </p:spPr>
      </p:pic>
      <p:sp>
        <p:nvSpPr>
          <p:cNvPr id="60" name="Rounded Rectangle 126">
            <a:extLst>
              <a:ext uri="{FF2B5EF4-FFF2-40B4-BE49-F238E27FC236}">
                <a16:creationId xmlns:a16="http://schemas.microsoft.com/office/drawing/2014/main" id="{1FB89E32-27DE-4215-B363-E894532717E0}"/>
              </a:ext>
            </a:extLst>
          </p:cNvPr>
          <p:cNvSpPr/>
          <p:nvPr/>
        </p:nvSpPr>
        <p:spPr bwMode="auto">
          <a:xfrm>
            <a:off x="8583071" y="2260042"/>
            <a:ext cx="2842465" cy="895097"/>
          </a:xfrm>
          <a:prstGeom prst="roundRect">
            <a:avLst/>
          </a:prstGeom>
          <a:noFill/>
          <a:ln w="12700">
            <a:solidFill>
              <a:schemeClr val="tx1"/>
            </a:solidFill>
            <a:round/>
            <a:headEnd/>
            <a:tailEnd/>
          </a:ln>
        </p:spPr>
        <p:txBody>
          <a:bodyPr rtlCol="0" anchor="ctr"/>
          <a:lstStyle/>
          <a:p>
            <a:pPr algn="ctr"/>
            <a:endParaRPr lang="en-US"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61" name="Down Arrow 89">
            <a:extLst>
              <a:ext uri="{FF2B5EF4-FFF2-40B4-BE49-F238E27FC236}">
                <a16:creationId xmlns:a16="http://schemas.microsoft.com/office/drawing/2014/main" id="{22734D89-31B0-4C97-8040-5B65BCB319C2}"/>
              </a:ext>
            </a:extLst>
          </p:cNvPr>
          <p:cNvSpPr/>
          <p:nvPr/>
        </p:nvSpPr>
        <p:spPr bwMode="auto">
          <a:xfrm>
            <a:off x="9853538" y="3169793"/>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sp>
        <p:nvSpPr>
          <p:cNvPr id="62" name="Rectangle 61">
            <a:extLst>
              <a:ext uri="{FF2B5EF4-FFF2-40B4-BE49-F238E27FC236}">
                <a16:creationId xmlns:a16="http://schemas.microsoft.com/office/drawing/2014/main" id="{3992B4C1-4174-4384-AD3A-1D9CE78BC5F0}"/>
              </a:ext>
            </a:extLst>
          </p:cNvPr>
          <p:cNvSpPr/>
          <p:nvPr/>
        </p:nvSpPr>
        <p:spPr bwMode="auto">
          <a:xfrm>
            <a:off x="8583072" y="3388068"/>
            <a:ext cx="2587110" cy="953615"/>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lvl="1"/>
            <a:r>
              <a:rPr lang="en-US" sz="1200" b="1" dirty="0">
                <a:solidFill>
                  <a:srgbClr val="025D8C"/>
                </a:solidFill>
                <a:latin typeface="Arial" panose="020B0604020202020204" pitchFamily="34" charset="0"/>
                <a:ea typeface="Segoe UI" panose="020B0502040204020203" pitchFamily="34" charset="0"/>
                <a:cs typeface="Arial" panose="020B0604020202020204" pitchFamily="34" charset="0"/>
              </a:rPr>
              <a:t>Hercules API</a:t>
            </a:r>
          </a:p>
          <a:p>
            <a:pPr marL="171450" indent="-171450">
              <a:buFont typeface="Arial" panose="020B0604020202020204" pitchFamily="34" charset="0"/>
              <a:buChar char="•"/>
            </a:pP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Automated Analysis</a:t>
            </a:r>
          </a:p>
          <a:p>
            <a:pPr marL="171450" indent="-171450">
              <a:buFont typeface="Arial" panose="020B0604020202020204" pitchFamily="34" charset="0"/>
              <a:buChar char="•"/>
            </a:pP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Anomaly Detection </a:t>
            </a:r>
          </a:p>
          <a:p>
            <a:pPr marL="171450" indent="-171450">
              <a:buFont typeface="Arial" panose="020B0604020202020204" pitchFamily="34" charset="0"/>
              <a:buChar char="•"/>
            </a:pP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Behavioral Pattern Recognition</a:t>
            </a:r>
          </a:p>
          <a:p>
            <a:pPr marL="171450" indent="-171450">
              <a:buFont typeface="Arial" panose="020B0604020202020204" pitchFamily="34" charset="0"/>
              <a:buChar char="•"/>
            </a:pP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Ranked Clustering</a:t>
            </a:r>
          </a:p>
        </p:txBody>
      </p:sp>
      <p:pic>
        <p:nvPicPr>
          <p:cNvPr id="63" name="Picture 62">
            <a:extLst>
              <a:ext uri="{FF2B5EF4-FFF2-40B4-BE49-F238E27FC236}">
                <a16:creationId xmlns:a16="http://schemas.microsoft.com/office/drawing/2014/main" id="{2458455C-E108-428B-97CC-809E8FADF7F8}"/>
              </a:ext>
            </a:extLst>
          </p:cNvPr>
          <p:cNvPicPr>
            <a:picLocks noChangeAspect="1"/>
          </p:cNvPicPr>
          <p:nvPr/>
        </p:nvPicPr>
        <p:blipFill>
          <a:blip r:embed="rId18"/>
          <a:stretch>
            <a:fillRect/>
          </a:stretch>
        </p:blipFill>
        <p:spPr>
          <a:xfrm>
            <a:off x="9195112" y="4614080"/>
            <a:ext cx="794950" cy="594741"/>
          </a:xfrm>
          <a:prstGeom prst="rect">
            <a:avLst/>
          </a:prstGeom>
        </p:spPr>
      </p:pic>
      <p:sp>
        <p:nvSpPr>
          <p:cNvPr id="64" name="Down Arrow 89">
            <a:extLst>
              <a:ext uri="{FF2B5EF4-FFF2-40B4-BE49-F238E27FC236}">
                <a16:creationId xmlns:a16="http://schemas.microsoft.com/office/drawing/2014/main" id="{142AD9EB-43C7-4E7E-B4A7-92834599B210}"/>
              </a:ext>
            </a:extLst>
          </p:cNvPr>
          <p:cNvSpPr/>
          <p:nvPr/>
        </p:nvSpPr>
        <p:spPr bwMode="auto">
          <a:xfrm>
            <a:off x="9864671" y="4366479"/>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pic>
        <p:nvPicPr>
          <p:cNvPr id="65" name="Picture 44" descr="Related image">
            <a:extLst>
              <a:ext uri="{FF2B5EF4-FFF2-40B4-BE49-F238E27FC236}">
                <a16:creationId xmlns:a16="http://schemas.microsoft.com/office/drawing/2014/main" id="{B1DCD785-1C09-4C1A-9554-17CA96471A4F}"/>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989480" y="4614079"/>
            <a:ext cx="593871" cy="594741"/>
          </a:xfrm>
          <a:prstGeom prst="rect">
            <a:avLst/>
          </a:prstGeom>
          <a:noFill/>
          <a:extLst>
            <a:ext uri="{909E8E84-426E-40DD-AFC4-6F175D3DCCD1}">
              <a14:hiddenFill xmlns:a14="http://schemas.microsoft.com/office/drawing/2010/main">
                <a:solidFill>
                  <a:srgbClr val="FFFFFF"/>
                </a:solidFill>
              </a14:hiddenFill>
            </a:ext>
          </a:extLst>
        </p:spPr>
      </p:pic>
      <p:sp>
        <p:nvSpPr>
          <p:cNvPr id="66" name="Down Arrow 89">
            <a:extLst>
              <a:ext uri="{FF2B5EF4-FFF2-40B4-BE49-F238E27FC236}">
                <a16:creationId xmlns:a16="http://schemas.microsoft.com/office/drawing/2014/main" id="{3A8A500F-0B98-4047-ACFA-87AC1804153A}"/>
              </a:ext>
            </a:extLst>
          </p:cNvPr>
          <p:cNvSpPr/>
          <p:nvPr/>
        </p:nvSpPr>
        <p:spPr bwMode="auto">
          <a:xfrm>
            <a:off x="9849639" y="5192776"/>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pic>
        <p:nvPicPr>
          <p:cNvPr id="67" name="Picture 48" descr="https://static.thenounproject.com/png/1775953-200.png">
            <a:extLst>
              <a:ext uri="{FF2B5EF4-FFF2-40B4-BE49-F238E27FC236}">
                <a16:creationId xmlns:a16="http://schemas.microsoft.com/office/drawing/2014/main" id="{F5E4FBB3-F7FF-46CA-B101-31E1406DDAC7}"/>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660662" y="5727262"/>
            <a:ext cx="424774" cy="424774"/>
          </a:xfrm>
          <a:prstGeom prst="rect">
            <a:avLst/>
          </a:prstGeom>
          <a:noFill/>
          <a:extLst>
            <a:ext uri="{909E8E84-426E-40DD-AFC4-6F175D3DCCD1}">
              <a14:hiddenFill xmlns:a14="http://schemas.microsoft.com/office/drawing/2010/main">
                <a:solidFill>
                  <a:srgbClr val="FFFFFF"/>
                </a:solidFill>
              </a14:hiddenFill>
            </a:ext>
          </a:extLst>
        </p:spPr>
      </p:pic>
      <p:sp>
        <p:nvSpPr>
          <p:cNvPr id="68" name="Rounded Rectangle 126">
            <a:extLst>
              <a:ext uri="{FF2B5EF4-FFF2-40B4-BE49-F238E27FC236}">
                <a16:creationId xmlns:a16="http://schemas.microsoft.com/office/drawing/2014/main" id="{EA0408A1-AC46-47DA-A1DA-270E053CD80C}"/>
              </a:ext>
            </a:extLst>
          </p:cNvPr>
          <p:cNvSpPr/>
          <p:nvPr/>
        </p:nvSpPr>
        <p:spPr bwMode="auto">
          <a:xfrm>
            <a:off x="8546876" y="5445029"/>
            <a:ext cx="2842465" cy="799123"/>
          </a:xfrm>
          <a:prstGeom prst="roundRect">
            <a:avLst/>
          </a:prstGeom>
          <a:noFill/>
          <a:ln w="12700">
            <a:solidFill>
              <a:schemeClr val="tx1"/>
            </a:solidFill>
            <a:round/>
            <a:headEnd/>
            <a:tailEnd/>
          </a:ln>
        </p:spPr>
        <p:txBody>
          <a:bodyPr rtlCol="0" anchor="ctr"/>
          <a:lstStyle/>
          <a:p>
            <a:pPr algn="ctr"/>
            <a:endParaRPr lang="en-US"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pic>
        <p:nvPicPr>
          <p:cNvPr id="69" name="Picture 50" descr="https://static.thenounproject.com/png/18733-200.png">
            <a:extLst>
              <a:ext uri="{FF2B5EF4-FFF2-40B4-BE49-F238E27FC236}">
                <a16:creationId xmlns:a16="http://schemas.microsoft.com/office/drawing/2014/main" id="{5769200B-3361-4C5E-9D16-790A8EB8A9D7}"/>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888155" y="5727262"/>
            <a:ext cx="431992" cy="43199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52" descr="https://static.thenounproject.com/png/1920509-200.png">
            <a:extLst>
              <a:ext uri="{FF2B5EF4-FFF2-40B4-BE49-F238E27FC236}">
                <a16:creationId xmlns:a16="http://schemas.microsoft.com/office/drawing/2014/main" id="{320AD5B6-DD63-48F5-9D55-A078600895AB}"/>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421454" y="5727262"/>
            <a:ext cx="431993" cy="431993"/>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91B7AD95-1E2C-482A-ACFD-5256DD699428}"/>
              </a:ext>
            </a:extLst>
          </p:cNvPr>
          <p:cNvSpPr txBox="1"/>
          <p:nvPr/>
        </p:nvSpPr>
        <p:spPr>
          <a:xfrm>
            <a:off x="8575451" y="5500387"/>
            <a:ext cx="2964508" cy="253916"/>
          </a:xfrm>
          <a:prstGeom prst="rect">
            <a:avLst/>
          </a:prstGeom>
          <a:noFill/>
        </p:spPr>
        <p:txBody>
          <a:bodyPr wrap="square" rtlCol="0">
            <a:spAutoFit/>
          </a:bodyPr>
          <a:lstStyle/>
          <a:p>
            <a:r>
              <a:rPr lang="en-US" sz="1050" dirty="0"/>
              <a:t>Visualizations and Reporting – Plottable , D3 JS</a:t>
            </a:r>
          </a:p>
        </p:txBody>
      </p:sp>
      <p:sp>
        <p:nvSpPr>
          <p:cNvPr id="72" name="Down Arrow 91">
            <a:extLst>
              <a:ext uri="{FF2B5EF4-FFF2-40B4-BE49-F238E27FC236}">
                <a16:creationId xmlns:a16="http://schemas.microsoft.com/office/drawing/2014/main" id="{3D2C0C69-9BFA-48FF-BC85-7BCB71EBDBD8}"/>
              </a:ext>
            </a:extLst>
          </p:cNvPr>
          <p:cNvSpPr/>
          <p:nvPr/>
        </p:nvSpPr>
        <p:spPr bwMode="auto">
          <a:xfrm rot="16200000">
            <a:off x="4068798" y="3686244"/>
            <a:ext cx="368393" cy="637144"/>
          </a:xfrm>
          <a:prstGeom prst="downArrow">
            <a:avLst/>
          </a:prstGeom>
          <a:solidFill>
            <a:srgbClr val="40826D"/>
          </a:solidFill>
          <a:ln w="12700">
            <a:noFill/>
            <a:round/>
            <a:headEnd/>
            <a:tailEnd/>
          </a:ln>
        </p:spPr>
        <p:txBody>
          <a:bodyPr rtlCol="0" anchor="ctr"/>
          <a:lstStyle/>
          <a:p>
            <a:pPr algn="ctr"/>
            <a:endParaRPr lang="en-US" dirty="0">
              <a:solidFill>
                <a:prstClr val="black"/>
              </a:solidFill>
              <a:latin typeface="Arial" panose="020B0604020202020204" pitchFamily="34" charset="0"/>
              <a:ea typeface="Segoe UI" panose="020B0502040204020203" pitchFamily="34" charset="0"/>
              <a:cs typeface="Arial" panose="020B0604020202020204" pitchFamily="34" charset="0"/>
            </a:endParaRPr>
          </a:p>
        </p:txBody>
      </p:sp>
      <p:sp>
        <p:nvSpPr>
          <p:cNvPr id="73" name="Down Arrow 91">
            <a:extLst>
              <a:ext uri="{FF2B5EF4-FFF2-40B4-BE49-F238E27FC236}">
                <a16:creationId xmlns:a16="http://schemas.microsoft.com/office/drawing/2014/main" id="{60C3BAF0-6F0B-4099-A0F3-F9781B4AF0C6}"/>
              </a:ext>
            </a:extLst>
          </p:cNvPr>
          <p:cNvSpPr/>
          <p:nvPr/>
        </p:nvSpPr>
        <p:spPr bwMode="auto">
          <a:xfrm rot="16200000">
            <a:off x="7894973" y="3701814"/>
            <a:ext cx="368393" cy="637144"/>
          </a:xfrm>
          <a:prstGeom prst="downArrow">
            <a:avLst/>
          </a:prstGeom>
          <a:solidFill>
            <a:srgbClr val="40826D"/>
          </a:solidFill>
          <a:ln w="12700">
            <a:noFill/>
            <a:round/>
            <a:headEnd/>
            <a:tailEnd/>
          </a:ln>
        </p:spPr>
        <p:txBody>
          <a:bodyPr rtlCol="0" anchor="ctr"/>
          <a:lstStyle/>
          <a:p>
            <a:pPr algn="ctr"/>
            <a:endParaRPr lang="en-US" dirty="0">
              <a:solidFill>
                <a:prstClr val="black"/>
              </a:solidFill>
              <a:latin typeface="Arial" panose="020B0604020202020204" pitchFamily="34" charset="0"/>
              <a:ea typeface="Segoe UI" panose="020B0502040204020203" pitchFamily="34" charset="0"/>
              <a:cs typeface="Arial" panose="020B0604020202020204" pitchFamily="34" charset="0"/>
            </a:endParaRPr>
          </a:p>
        </p:txBody>
      </p:sp>
    </p:spTree>
    <p:extLst>
      <p:ext uri="{BB962C8B-B14F-4D97-AF65-F5344CB8AC3E}">
        <p14:creationId xmlns:p14="http://schemas.microsoft.com/office/powerpoint/2010/main" val="1840123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59212" y="2362200"/>
            <a:ext cx="7976824" cy="914400"/>
          </a:xfrm>
        </p:spPr>
        <p:txBody>
          <a:bodyPr/>
          <a:lstStyle/>
          <a:p>
            <a:r>
              <a:rPr lang="nn-NO" dirty="0"/>
              <a:t>Reporting / Apps Development</a:t>
            </a:r>
            <a:endParaRPr lang="en-US" dirty="0"/>
          </a:p>
        </p:txBody>
      </p:sp>
    </p:spTree>
    <p:extLst>
      <p:ext uri="{BB962C8B-B14F-4D97-AF65-F5344CB8AC3E}">
        <p14:creationId xmlns:p14="http://schemas.microsoft.com/office/powerpoint/2010/main" val="1784914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LatentView Solution for Wireframe Design</a:t>
            </a:r>
          </a:p>
        </p:txBody>
      </p:sp>
      <p:graphicFrame>
        <p:nvGraphicFramePr>
          <p:cNvPr id="87" name="Diagram 86"/>
          <p:cNvGraphicFramePr/>
          <p:nvPr>
            <p:extLst/>
          </p:nvPr>
        </p:nvGraphicFramePr>
        <p:xfrm>
          <a:off x="2615179" y="1902373"/>
          <a:ext cx="6426806" cy="45518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8" name="Picture 87"/>
          <p:cNvPicPr>
            <a:picLocks noChangeAspect="1"/>
          </p:cNvPicPr>
          <p:nvPr/>
        </p:nvPicPr>
        <p:blipFill>
          <a:blip r:embed="rId7" cstate="email">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836250" y="3107861"/>
            <a:ext cx="1851660" cy="1851660"/>
          </a:xfrm>
          <a:prstGeom prst="rect">
            <a:avLst/>
          </a:prstGeom>
        </p:spPr>
      </p:pic>
      <p:grpSp>
        <p:nvGrpSpPr>
          <p:cNvPr id="89" name="Group 88"/>
          <p:cNvGrpSpPr/>
          <p:nvPr/>
        </p:nvGrpSpPr>
        <p:grpSpPr>
          <a:xfrm>
            <a:off x="6720284" y="1670630"/>
            <a:ext cx="4033575" cy="1072896"/>
            <a:chOff x="3366714" y="1290371"/>
            <a:chExt cx="4033575" cy="1072896"/>
          </a:xfrm>
        </p:grpSpPr>
        <p:sp>
          <p:nvSpPr>
            <p:cNvPr id="90" name="Rectangle 89"/>
            <p:cNvSpPr/>
            <p:nvPr/>
          </p:nvSpPr>
          <p:spPr>
            <a:xfrm>
              <a:off x="4265563" y="1362642"/>
              <a:ext cx="3134726" cy="830997"/>
            </a:xfrm>
            <a:prstGeom prst="rect">
              <a:avLst/>
            </a:prstGeom>
          </p:spPr>
          <p:txBody>
            <a:bodyPr wrap="square">
              <a:spAutoFit/>
            </a:bodyPr>
            <a:lstStyle/>
            <a:p>
              <a:r>
                <a:rPr lang="en-US" sz="1200" dirty="0">
                  <a:latin typeface="Arial" panose="020B0604020202020204" pitchFamily="34" charset="0"/>
                  <a:ea typeface="Segoe UI" panose="020B0502040204020203" pitchFamily="34" charset="0"/>
                  <a:cs typeface="Arial" panose="020B0604020202020204" pitchFamily="34" charset="0"/>
                </a:rPr>
                <a:t>Understand the audience, the business questions addressed by the reports, information to be delivered or actions enabled</a:t>
              </a:r>
            </a:p>
          </p:txBody>
        </p:sp>
        <p:pic>
          <p:nvPicPr>
            <p:cNvPr id="91" name="Picture 90"/>
            <p:cNvPicPr>
              <a:picLocks noChangeAspect="1"/>
            </p:cNvPicPr>
            <p:nvPr/>
          </p:nvPicPr>
          <p:blipFill>
            <a:blip r:embed="rId8"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366714" y="1290371"/>
              <a:ext cx="1072896" cy="1072896"/>
            </a:xfrm>
            <a:prstGeom prst="rect">
              <a:avLst/>
            </a:prstGeom>
          </p:spPr>
        </p:pic>
      </p:grpSp>
      <p:grpSp>
        <p:nvGrpSpPr>
          <p:cNvPr id="92" name="Group 91"/>
          <p:cNvGrpSpPr/>
          <p:nvPr/>
        </p:nvGrpSpPr>
        <p:grpSpPr>
          <a:xfrm>
            <a:off x="8458988" y="3218007"/>
            <a:ext cx="3534794" cy="901735"/>
            <a:chOff x="8412203" y="3411191"/>
            <a:chExt cx="3534794" cy="901735"/>
          </a:xfrm>
        </p:grpSpPr>
        <p:sp>
          <p:nvSpPr>
            <p:cNvPr id="93" name="Rectangle 92"/>
            <p:cNvSpPr/>
            <p:nvPr/>
          </p:nvSpPr>
          <p:spPr>
            <a:xfrm>
              <a:off x="9268943" y="3411191"/>
              <a:ext cx="2678054" cy="830997"/>
            </a:xfrm>
            <a:prstGeom prst="rect">
              <a:avLst/>
            </a:prstGeom>
          </p:spPr>
          <p:txBody>
            <a:bodyPr wrap="square">
              <a:spAutoFit/>
            </a:bodyPr>
            <a:lstStyle/>
            <a:p>
              <a:r>
                <a:rPr lang="en-US" sz="1200" dirty="0">
                  <a:latin typeface="Arial" panose="020B0604020202020204" pitchFamily="34" charset="0"/>
                  <a:ea typeface="Segoe UI" panose="020B0502040204020203" pitchFamily="34" charset="0"/>
                  <a:cs typeface="Arial" panose="020B0604020202020204" pitchFamily="34" charset="0"/>
                </a:rPr>
                <a:t>Identify data elements: The data elements include metrics and dimensions to slice, dice, drill-down and drill-across</a:t>
              </a:r>
            </a:p>
          </p:txBody>
        </p:sp>
        <p:grpSp>
          <p:nvGrpSpPr>
            <p:cNvPr id="94" name="Group 93"/>
            <p:cNvGrpSpPr>
              <a:grpSpLocks noChangeAspect="1"/>
            </p:cNvGrpSpPr>
            <p:nvPr/>
          </p:nvGrpSpPr>
          <p:grpSpPr>
            <a:xfrm>
              <a:off x="8412203" y="3463563"/>
              <a:ext cx="871046" cy="849363"/>
              <a:chOff x="8904155" y="1408160"/>
              <a:chExt cx="1219200" cy="1219200"/>
            </a:xfrm>
          </p:grpSpPr>
          <p:pic>
            <p:nvPicPr>
              <p:cNvPr id="95" name="Picture 94"/>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904155" y="1408160"/>
                <a:ext cx="1219200" cy="1219200"/>
              </a:xfrm>
              <a:prstGeom prst="rect">
                <a:avLst/>
              </a:prstGeom>
            </p:spPr>
          </p:pic>
          <p:pic>
            <p:nvPicPr>
              <p:cNvPr id="96" name="Picture 95"/>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217765" y="2098938"/>
                <a:ext cx="279365" cy="279365"/>
              </a:xfrm>
              <a:prstGeom prst="rect">
                <a:avLst/>
              </a:prstGeom>
            </p:spPr>
          </p:pic>
          <p:pic>
            <p:nvPicPr>
              <p:cNvPr id="97" name="Picture 96"/>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20459575">
                <a:off x="9542427" y="2105791"/>
                <a:ext cx="243840" cy="243840"/>
              </a:xfrm>
              <a:prstGeom prst="rect">
                <a:avLst/>
              </a:prstGeom>
            </p:spPr>
          </p:pic>
        </p:grpSp>
      </p:grpSp>
      <p:grpSp>
        <p:nvGrpSpPr>
          <p:cNvPr id="98" name="Group 97"/>
          <p:cNvGrpSpPr/>
          <p:nvPr/>
        </p:nvGrpSpPr>
        <p:grpSpPr>
          <a:xfrm>
            <a:off x="7796391" y="5215188"/>
            <a:ext cx="3498381" cy="830997"/>
            <a:chOff x="7700619" y="5705552"/>
            <a:chExt cx="3498381" cy="830997"/>
          </a:xfrm>
        </p:grpSpPr>
        <p:sp>
          <p:nvSpPr>
            <p:cNvPr id="99" name="Rectangle 98"/>
            <p:cNvSpPr/>
            <p:nvPr/>
          </p:nvSpPr>
          <p:spPr>
            <a:xfrm>
              <a:off x="8295828" y="5705552"/>
              <a:ext cx="2903172" cy="830997"/>
            </a:xfrm>
            <a:prstGeom prst="rect">
              <a:avLst/>
            </a:prstGeom>
          </p:spPr>
          <p:txBody>
            <a:bodyPr wrap="square">
              <a:spAutoFit/>
            </a:bodyPr>
            <a:lstStyle/>
            <a:p>
              <a:r>
                <a:rPr lang="en-US" sz="1200" dirty="0">
                  <a:latin typeface="Arial" panose="020B0604020202020204" pitchFamily="34" charset="0"/>
                  <a:ea typeface="Segoe UI" panose="020B0502040204020203" pitchFamily="34" charset="0"/>
                  <a:cs typeface="Arial" panose="020B0604020202020204" pitchFamily="34" charset="0"/>
                </a:rPr>
                <a:t>Presentation of information in the form of list, cross-tabs, tables, charts (of various types) using visualization best practices</a:t>
              </a:r>
            </a:p>
          </p:txBody>
        </p:sp>
        <p:pic>
          <p:nvPicPr>
            <p:cNvPr id="100" name="Picture 99"/>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7700619" y="5757892"/>
              <a:ext cx="633984" cy="633984"/>
            </a:xfrm>
            <a:prstGeom prst="rect">
              <a:avLst/>
            </a:prstGeom>
          </p:spPr>
        </p:pic>
      </p:grpSp>
      <p:grpSp>
        <p:nvGrpSpPr>
          <p:cNvPr id="101" name="Group 100"/>
          <p:cNvGrpSpPr/>
          <p:nvPr/>
        </p:nvGrpSpPr>
        <p:grpSpPr>
          <a:xfrm>
            <a:off x="593932" y="5215188"/>
            <a:ext cx="3759542" cy="877824"/>
            <a:chOff x="262098" y="5653704"/>
            <a:chExt cx="3759542" cy="877824"/>
          </a:xfrm>
        </p:grpSpPr>
        <p:sp>
          <p:nvSpPr>
            <p:cNvPr id="102" name="Rectangle 101"/>
            <p:cNvSpPr/>
            <p:nvPr/>
          </p:nvSpPr>
          <p:spPr>
            <a:xfrm>
              <a:off x="1139922" y="5769450"/>
              <a:ext cx="2881718" cy="646331"/>
            </a:xfrm>
            <a:prstGeom prst="rect">
              <a:avLst/>
            </a:prstGeom>
          </p:spPr>
          <p:txBody>
            <a:bodyPr wrap="square">
              <a:spAutoFit/>
            </a:bodyPr>
            <a:lstStyle/>
            <a:p>
              <a:r>
                <a:rPr lang="en-US" sz="1200" dirty="0">
                  <a:latin typeface="Arial" panose="020B0604020202020204" pitchFamily="34" charset="0"/>
                  <a:ea typeface="Segoe UI" panose="020B0502040204020203" pitchFamily="34" charset="0"/>
                  <a:cs typeface="Arial" panose="020B0604020202020204" pitchFamily="34" charset="0"/>
                </a:rPr>
                <a:t>For complex reports, define the prompts, drill paths, master-detail relationships, etc.</a:t>
              </a:r>
              <a:endParaRPr lang="en-IN" sz="1200" dirty="0">
                <a:latin typeface="Arial" panose="020B0604020202020204" pitchFamily="34" charset="0"/>
                <a:cs typeface="Arial" panose="020B0604020202020204" pitchFamily="34" charset="0"/>
              </a:endParaRPr>
            </a:p>
          </p:txBody>
        </p:sp>
        <p:pic>
          <p:nvPicPr>
            <p:cNvPr id="103" name="Picture 102"/>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262098" y="5653704"/>
              <a:ext cx="877824" cy="877824"/>
            </a:xfrm>
            <a:prstGeom prst="rect">
              <a:avLst/>
            </a:prstGeom>
          </p:spPr>
        </p:pic>
      </p:grpSp>
      <p:grpSp>
        <p:nvGrpSpPr>
          <p:cNvPr id="104" name="Group 103"/>
          <p:cNvGrpSpPr/>
          <p:nvPr/>
        </p:nvGrpSpPr>
        <p:grpSpPr>
          <a:xfrm>
            <a:off x="262098" y="3347308"/>
            <a:ext cx="3132933" cy="830997"/>
            <a:chOff x="137450" y="3711250"/>
            <a:chExt cx="2810624" cy="830997"/>
          </a:xfrm>
        </p:grpSpPr>
        <p:sp>
          <p:nvSpPr>
            <p:cNvPr id="105" name="TextBox 104"/>
            <p:cNvSpPr txBox="1"/>
            <p:nvPr/>
          </p:nvSpPr>
          <p:spPr>
            <a:xfrm>
              <a:off x="541198" y="3711250"/>
              <a:ext cx="2406876" cy="830997"/>
            </a:xfrm>
            <a:prstGeom prst="rect">
              <a:avLst/>
            </a:prstGeom>
            <a:noFill/>
          </p:spPr>
          <p:txBody>
            <a:bodyPr wrap="square" rtlCol="0">
              <a:spAutoFit/>
            </a:bodyPr>
            <a:lstStyle/>
            <a:p>
              <a:r>
                <a:rPr lang="en-US" sz="1200" dirty="0">
                  <a:latin typeface="Arial" panose="020B0604020202020204" pitchFamily="34" charset="0"/>
                  <a:ea typeface="Segoe UI" panose="020B0502040204020203" pitchFamily="34" charset="0"/>
                  <a:cs typeface="Arial" panose="020B0604020202020204" pitchFamily="34" charset="0"/>
                </a:rPr>
                <a:t>Enhance interpretability and readability of reports with highlights, spacing, conditional formatting, conditional hiding, colors, layers</a:t>
              </a:r>
            </a:p>
          </p:txBody>
        </p:sp>
        <p:pic>
          <p:nvPicPr>
            <p:cNvPr id="106" name="Picture 105"/>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137450" y="3782119"/>
              <a:ext cx="403748" cy="511149"/>
            </a:xfrm>
            <a:prstGeom prst="rect">
              <a:avLst/>
            </a:prstGeom>
          </p:spPr>
        </p:pic>
      </p:grpSp>
      <p:sp>
        <p:nvSpPr>
          <p:cNvPr id="24" name="Rectangle 23">
            <a:extLst>
              <a:ext uri="{FF2B5EF4-FFF2-40B4-BE49-F238E27FC236}">
                <a16:creationId xmlns:a16="http://schemas.microsoft.com/office/drawing/2014/main" id="{E2F0BC83-6CE5-4087-A007-B363255C4701}"/>
              </a:ext>
            </a:extLst>
          </p:cNvPr>
          <p:cNvSpPr/>
          <p:nvPr/>
        </p:nvSpPr>
        <p:spPr>
          <a:xfrm>
            <a:off x="574385" y="843799"/>
            <a:ext cx="10965574" cy="598635"/>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latin typeface="Arial" panose="020B0604020202020204" pitchFamily="34" charset="0"/>
                <a:cs typeface="Arial" panose="020B0604020202020204" pitchFamily="34" charset="0"/>
              </a:rPr>
              <a:t>LatentView followed a well-defined methodology for designing wireframes for the reports. The design involved multiple iterations in order to balance user requirements and effort required to create the reports</a:t>
            </a:r>
          </a:p>
        </p:txBody>
      </p:sp>
    </p:spTree>
    <p:extLst>
      <p:ext uri="{BB962C8B-B14F-4D97-AF65-F5344CB8AC3E}">
        <p14:creationId xmlns:p14="http://schemas.microsoft.com/office/powerpoint/2010/main" val="2692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500" fill="hold"/>
                                        <p:tgtEl>
                                          <p:spTgt spid="87"/>
                                        </p:tgtEl>
                                        <p:attrNameLst>
                                          <p:attrName>ppt_x</p:attrName>
                                        </p:attrNameLst>
                                      </p:cBhvr>
                                      <p:tavLst>
                                        <p:tav tm="0">
                                          <p:val>
                                            <p:strVal val="0-#ppt_w/2"/>
                                          </p:val>
                                        </p:tav>
                                        <p:tav tm="100000">
                                          <p:val>
                                            <p:strVal val="#ppt_x"/>
                                          </p:val>
                                        </p:tav>
                                      </p:tavLst>
                                    </p:anim>
                                    <p:anim calcmode="lin" valueType="num">
                                      <p:cBhvr additive="base">
                                        <p:cTn id="8"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88"/>
                                        </p:tgtEl>
                                        <p:attrNameLst>
                                          <p:attrName>style.visibility</p:attrName>
                                        </p:attrNameLst>
                                      </p:cBhvr>
                                      <p:to>
                                        <p:strVal val="visible"/>
                                      </p:to>
                                    </p:set>
                                    <p:anim calcmode="lin" valueType="num">
                                      <p:cBhvr>
                                        <p:cTn id="13" dur="1000" fill="hold"/>
                                        <p:tgtEl>
                                          <p:spTgt spid="88"/>
                                        </p:tgtEl>
                                        <p:attrNameLst>
                                          <p:attrName>ppt_w</p:attrName>
                                        </p:attrNameLst>
                                      </p:cBhvr>
                                      <p:tavLst>
                                        <p:tav tm="0">
                                          <p:val>
                                            <p:fltVal val="0"/>
                                          </p:val>
                                        </p:tav>
                                        <p:tav tm="100000">
                                          <p:val>
                                            <p:strVal val="#ppt_w"/>
                                          </p:val>
                                        </p:tav>
                                      </p:tavLst>
                                    </p:anim>
                                    <p:anim calcmode="lin" valueType="num">
                                      <p:cBhvr>
                                        <p:cTn id="14" dur="1000" fill="hold"/>
                                        <p:tgtEl>
                                          <p:spTgt spid="88"/>
                                        </p:tgtEl>
                                        <p:attrNameLst>
                                          <p:attrName>ppt_h</p:attrName>
                                        </p:attrNameLst>
                                      </p:cBhvr>
                                      <p:tavLst>
                                        <p:tav tm="0">
                                          <p:val>
                                            <p:fltVal val="0"/>
                                          </p:val>
                                        </p:tav>
                                        <p:tav tm="100000">
                                          <p:val>
                                            <p:strVal val="#ppt_h"/>
                                          </p:val>
                                        </p:tav>
                                      </p:tavLst>
                                    </p:anim>
                                    <p:anim calcmode="lin" valueType="num">
                                      <p:cBhvr>
                                        <p:cTn id="15" dur="1000" fill="hold"/>
                                        <p:tgtEl>
                                          <p:spTgt spid="88"/>
                                        </p:tgtEl>
                                        <p:attrNameLst>
                                          <p:attrName>style.rotation</p:attrName>
                                        </p:attrNameLst>
                                      </p:cBhvr>
                                      <p:tavLst>
                                        <p:tav tm="0">
                                          <p:val>
                                            <p:fltVal val="90"/>
                                          </p:val>
                                        </p:tav>
                                        <p:tav tm="100000">
                                          <p:val>
                                            <p:fltVal val="0"/>
                                          </p:val>
                                        </p:tav>
                                      </p:tavLst>
                                    </p:anim>
                                    <p:animEffect transition="in" filter="fade">
                                      <p:cBhvr>
                                        <p:cTn id="16" dur="1000"/>
                                        <p:tgtEl>
                                          <p:spTgt spid="8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89"/>
                                        </p:tgtEl>
                                        <p:attrNameLst>
                                          <p:attrName>style.visibility</p:attrName>
                                        </p:attrNameLst>
                                      </p:cBhvr>
                                      <p:to>
                                        <p:strVal val="visible"/>
                                      </p:to>
                                    </p:set>
                                    <p:anim calcmode="lin" valueType="num">
                                      <p:cBhvr additive="base">
                                        <p:cTn id="21" dur="500" fill="hold"/>
                                        <p:tgtEl>
                                          <p:spTgt spid="89"/>
                                        </p:tgtEl>
                                        <p:attrNameLst>
                                          <p:attrName>ppt_x</p:attrName>
                                        </p:attrNameLst>
                                      </p:cBhvr>
                                      <p:tavLst>
                                        <p:tav tm="0">
                                          <p:val>
                                            <p:strVal val="0-#ppt_w/2"/>
                                          </p:val>
                                        </p:tav>
                                        <p:tav tm="100000">
                                          <p:val>
                                            <p:strVal val="#ppt_x"/>
                                          </p:val>
                                        </p:tav>
                                      </p:tavLst>
                                    </p:anim>
                                    <p:anim calcmode="lin" valueType="num">
                                      <p:cBhvr additive="base">
                                        <p:cTn id="22" dur="500" fill="hold"/>
                                        <p:tgtEl>
                                          <p:spTgt spid="8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anim calcmode="lin" valueType="num">
                                      <p:cBhvr additive="base">
                                        <p:cTn id="27" dur="500" fill="hold"/>
                                        <p:tgtEl>
                                          <p:spTgt spid="92"/>
                                        </p:tgtEl>
                                        <p:attrNameLst>
                                          <p:attrName>ppt_x</p:attrName>
                                        </p:attrNameLst>
                                      </p:cBhvr>
                                      <p:tavLst>
                                        <p:tav tm="0">
                                          <p:val>
                                            <p:strVal val="0-#ppt_w/2"/>
                                          </p:val>
                                        </p:tav>
                                        <p:tav tm="100000">
                                          <p:val>
                                            <p:strVal val="#ppt_x"/>
                                          </p:val>
                                        </p:tav>
                                      </p:tavLst>
                                    </p:anim>
                                    <p:anim calcmode="lin" valueType="num">
                                      <p:cBhvr additive="base">
                                        <p:cTn id="28" dur="500" fill="hold"/>
                                        <p:tgtEl>
                                          <p:spTgt spid="9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98"/>
                                        </p:tgtEl>
                                        <p:attrNameLst>
                                          <p:attrName>style.visibility</p:attrName>
                                        </p:attrNameLst>
                                      </p:cBhvr>
                                      <p:to>
                                        <p:strVal val="visible"/>
                                      </p:to>
                                    </p:set>
                                    <p:anim calcmode="lin" valueType="num">
                                      <p:cBhvr additive="base">
                                        <p:cTn id="33" dur="500" fill="hold"/>
                                        <p:tgtEl>
                                          <p:spTgt spid="98"/>
                                        </p:tgtEl>
                                        <p:attrNameLst>
                                          <p:attrName>ppt_x</p:attrName>
                                        </p:attrNameLst>
                                      </p:cBhvr>
                                      <p:tavLst>
                                        <p:tav tm="0">
                                          <p:val>
                                            <p:strVal val="0-#ppt_w/2"/>
                                          </p:val>
                                        </p:tav>
                                        <p:tav tm="100000">
                                          <p:val>
                                            <p:strVal val="#ppt_x"/>
                                          </p:val>
                                        </p:tav>
                                      </p:tavLst>
                                    </p:anim>
                                    <p:anim calcmode="lin" valueType="num">
                                      <p:cBhvr additive="base">
                                        <p:cTn id="34" dur="500" fill="hold"/>
                                        <p:tgtEl>
                                          <p:spTgt spid="9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101"/>
                                        </p:tgtEl>
                                        <p:attrNameLst>
                                          <p:attrName>style.visibility</p:attrName>
                                        </p:attrNameLst>
                                      </p:cBhvr>
                                      <p:to>
                                        <p:strVal val="visible"/>
                                      </p:to>
                                    </p:set>
                                    <p:anim calcmode="lin" valueType="num">
                                      <p:cBhvr additive="base">
                                        <p:cTn id="39" dur="500" fill="hold"/>
                                        <p:tgtEl>
                                          <p:spTgt spid="101"/>
                                        </p:tgtEl>
                                        <p:attrNameLst>
                                          <p:attrName>ppt_x</p:attrName>
                                        </p:attrNameLst>
                                      </p:cBhvr>
                                      <p:tavLst>
                                        <p:tav tm="0">
                                          <p:val>
                                            <p:strVal val="0-#ppt_w/2"/>
                                          </p:val>
                                        </p:tav>
                                        <p:tav tm="100000">
                                          <p:val>
                                            <p:strVal val="#ppt_x"/>
                                          </p:val>
                                        </p:tav>
                                      </p:tavLst>
                                    </p:anim>
                                    <p:anim calcmode="lin" valueType="num">
                                      <p:cBhvr additive="base">
                                        <p:cTn id="40" dur="500" fill="hold"/>
                                        <p:tgtEl>
                                          <p:spTgt spid="101"/>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104"/>
                                        </p:tgtEl>
                                        <p:attrNameLst>
                                          <p:attrName>style.visibility</p:attrName>
                                        </p:attrNameLst>
                                      </p:cBhvr>
                                      <p:to>
                                        <p:strVal val="visible"/>
                                      </p:to>
                                    </p:set>
                                    <p:anim calcmode="lin" valueType="num">
                                      <p:cBhvr additive="base">
                                        <p:cTn id="45" dur="500" fill="hold"/>
                                        <p:tgtEl>
                                          <p:spTgt spid="104"/>
                                        </p:tgtEl>
                                        <p:attrNameLst>
                                          <p:attrName>ppt_x</p:attrName>
                                        </p:attrNameLst>
                                      </p:cBhvr>
                                      <p:tavLst>
                                        <p:tav tm="0">
                                          <p:val>
                                            <p:strVal val="0-#ppt_w/2"/>
                                          </p:val>
                                        </p:tav>
                                        <p:tav tm="100000">
                                          <p:val>
                                            <p:strVal val="#ppt_x"/>
                                          </p:val>
                                        </p:tav>
                                      </p:tavLst>
                                    </p:anim>
                                    <p:anim calcmode="lin" valueType="num">
                                      <p:cBhvr additive="base">
                                        <p:cTn id="46" dur="500" fill="hold"/>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7"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t>Reporting Automation @ LatentView</a:t>
            </a:r>
          </a:p>
        </p:txBody>
      </p:sp>
      <p:sp>
        <p:nvSpPr>
          <p:cNvPr id="134" name="Rectangle 133">
            <a:extLst>
              <a:ext uri="{FF2B5EF4-FFF2-40B4-BE49-F238E27FC236}">
                <a16:creationId xmlns:a16="http://schemas.microsoft.com/office/drawing/2014/main" id="{855F92C2-2BC3-4FB1-9A18-8DE93DE75446}"/>
              </a:ext>
            </a:extLst>
          </p:cNvPr>
          <p:cNvSpPr/>
          <p:nvPr/>
        </p:nvSpPr>
        <p:spPr>
          <a:xfrm>
            <a:off x="7645037" y="7162776"/>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3B18B33-BE6D-44F0-92E9-AD33D489AA47}"/>
              </a:ext>
            </a:extLst>
          </p:cNvPr>
          <p:cNvSpPr/>
          <p:nvPr/>
        </p:nvSpPr>
        <p:spPr>
          <a:xfrm>
            <a:off x="574385" y="843799"/>
            <a:ext cx="10965574" cy="598635"/>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latin typeface="Arial" panose="020B0604020202020204" pitchFamily="34" charset="0"/>
                <a:cs typeface="Arial" panose="020B0604020202020204" pitchFamily="34" charset="0"/>
              </a:rPr>
              <a:t>LatentView created compelling content, data models, and visualizations from data spread across disparate sources. These reports can be effectively used to share, collaborate, and extend insights</a:t>
            </a:r>
          </a:p>
        </p:txBody>
      </p:sp>
      <p:grpSp>
        <p:nvGrpSpPr>
          <p:cNvPr id="5" name="Group 4"/>
          <p:cNvGrpSpPr/>
          <p:nvPr/>
        </p:nvGrpSpPr>
        <p:grpSpPr>
          <a:xfrm>
            <a:off x="198025" y="1206112"/>
            <a:ext cx="5558831" cy="5548856"/>
            <a:chOff x="6040582" y="643097"/>
            <a:chExt cx="5465771" cy="6032463"/>
          </a:xfrm>
        </p:grpSpPr>
        <p:graphicFrame>
          <p:nvGraphicFramePr>
            <p:cNvPr id="6" name="Diagram 5"/>
            <p:cNvGraphicFramePr/>
            <p:nvPr>
              <p:extLst>
                <p:ext uri="{D42A27DB-BD31-4B8C-83A1-F6EECF244321}">
                  <p14:modId xmlns:p14="http://schemas.microsoft.com/office/powerpoint/2010/main" val="325734083"/>
                </p:ext>
              </p:extLst>
            </p:nvPr>
          </p:nvGraphicFramePr>
          <p:xfrm>
            <a:off x="6040582" y="643097"/>
            <a:ext cx="5465771" cy="6032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6306759" y="1696408"/>
              <a:ext cx="1047829" cy="334601"/>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Business</a:t>
              </a:r>
            </a:p>
          </p:txBody>
        </p:sp>
        <p:sp>
          <p:nvSpPr>
            <p:cNvPr id="8" name="TextBox 7"/>
            <p:cNvSpPr txBox="1"/>
            <p:nvPr/>
          </p:nvSpPr>
          <p:spPr>
            <a:xfrm>
              <a:off x="6662611" y="3374918"/>
              <a:ext cx="1047829" cy="568821"/>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Channel Owners</a:t>
              </a:r>
            </a:p>
          </p:txBody>
        </p:sp>
        <p:sp>
          <p:nvSpPr>
            <p:cNvPr id="9" name="TextBox 8"/>
            <p:cNvSpPr txBox="1"/>
            <p:nvPr/>
          </p:nvSpPr>
          <p:spPr>
            <a:xfrm>
              <a:off x="6262396" y="5287648"/>
              <a:ext cx="1047829" cy="334601"/>
            </a:xfrm>
            <a:prstGeom prst="rect">
              <a:avLst/>
            </a:prstGeom>
            <a:noFill/>
          </p:spPr>
          <p:txBody>
            <a:bodyPr wrap="square" rtlCol="0">
              <a:spAutoFit/>
            </a:bodyPr>
            <a:lstStyle>
              <a:defPPr>
                <a:defRPr lang="en-US"/>
              </a:defPPr>
              <a:lvl1pPr algn="ctr">
                <a:defRPr sz="1400" b="1">
                  <a:latin typeface="Arial" panose="020B0604020202020204" pitchFamily="34" charset="0"/>
                  <a:cs typeface="Arial" panose="020B0604020202020204" pitchFamily="34" charset="0"/>
                </a:defRPr>
              </a:lvl1pPr>
            </a:lstStyle>
            <a:p>
              <a:r>
                <a:rPr lang="en-US" dirty="0"/>
                <a:t>Analysts</a:t>
              </a:r>
            </a:p>
          </p:txBody>
        </p:sp>
      </p:grpSp>
      <p:graphicFrame>
        <p:nvGraphicFramePr>
          <p:cNvPr id="10" name="Diagram 9">
            <a:extLst>
              <a:ext uri="{FF2B5EF4-FFF2-40B4-BE49-F238E27FC236}">
                <a16:creationId xmlns:a16="http://schemas.microsoft.com/office/drawing/2014/main" id="{B61B3688-56D0-47A0-BF0E-A48CDB979BB2}"/>
              </a:ext>
            </a:extLst>
          </p:cNvPr>
          <p:cNvGraphicFramePr/>
          <p:nvPr>
            <p:extLst>
              <p:ext uri="{D42A27DB-BD31-4B8C-83A1-F6EECF244321}">
                <p14:modId xmlns:p14="http://schemas.microsoft.com/office/powerpoint/2010/main" val="564415879"/>
              </p:ext>
            </p:extLst>
          </p:nvPr>
        </p:nvGraphicFramePr>
        <p:xfrm>
          <a:off x="5214266" y="1792529"/>
          <a:ext cx="6868284" cy="45450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Rectangle 10">
            <a:extLst>
              <a:ext uri="{FF2B5EF4-FFF2-40B4-BE49-F238E27FC236}">
                <a16:creationId xmlns:a16="http://schemas.microsoft.com/office/drawing/2014/main" id="{42925F92-0B79-4D44-BB5C-E2E9E29CBE8B}"/>
              </a:ext>
            </a:extLst>
          </p:cNvPr>
          <p:cNvSpPr/>
          <p:nvPr/>
        </p:nvSpPr>
        <p:spPr>
          <a:xfrm>
            <a:off x="7523857" y="1444541"/>
            <a:ext cx="3488314"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prstClr val="black"/>
                </a:solidFill>
                <a:effectLst/>
                <a:uLnTx/>
                <a:uFillTx/>
                <a:latin typeface="Arial" panose="020B0604020202020204" pitchFamily="34" charset="0"/>
                <a:ea typeface="Segoe UI" panose="020B0502040204020203" pitchFamily="34" charset="0"/>
                <a:cs typeface="Arial" panose="020B0604020202020204" pitchFamily="34" charset="0"/>
              </a:rPr>
              <a:t>Pros</a:t>
            </a:r>
          </a:p>
        </p:txBody>
      </p:sp>
    </p:spTree>
    <p:extLst>
      <p:ext uri="{BB962C8B-B14F-4D97-AF65-F5344CB8AC3E}">
        <p14:creationId xmlns:p14="http://schemas.microsoft.com/office/powerpoint/2010/main" val="3646931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t>LatentView’s CoE Model for a leading US based Software Giant</a:t>
            </a:r>
            <a:endParaRPr lang="en-US" dirty="0">
              <a:solidFill>
                <a:schemeClr val="lt1"/>
              </a:solidFill>
              <a:latin typeface="Arial"/>
              <a:cs typeface="Arial"/>
              <a:sym typeface="Arial"/>
            </a:endParaRPr>
          </a:p>
        </p:txBody>
      </p:sp>
      <p:sp>
        <p:nvSpPr>
          <p:cNvPr id="134" name="Rectangle 133">
            <a:extLst>
              <a:ext uri="{FF2B5EF4-FFF2-40B4-BE49-F238E27FC236}">
                <a16:creationId xmlns:a16="http://schemas.microsoft.com/office/drawing/2014/main" id="{855F92C2-2BC3-4FB1-9A18-8DE93DE75446}"/>
              </a:ext>
            </a:extLst>
          </p:cNvPr>
          <p:cNvSpPr/>
          <p:nvPr/>
        </p:nvSpPr>
        <p:spPr>
          <a:xfrm>
            <a:off x="7645037" y="7162776"/>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4646638" y="2839103"/>
            <a:ext cx="2846338" cy="11156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14" tIns="45714" rIns="45714" bIns="45714" numCol="1" spcCol="1270" anchor="ctr" anchorCtr="0">
            <a:noAutofit/>
          </a:bodyPr>
          <a:lstStyle/>
          <a:p>
            <a:pPr>
              <a:lnSpc>
                <a:spcPct val="130000"/>
              </a:lnSpc>
              <a:defRPr/>
            </a:pPr>
            <a:endParaRPr lang="en-US" sz="1400" kern="0" dirty="0">
              <a:solidFill>
                <a:schemeClr val="tx1"/>
              </a:solidFill>
              <a:latin typeface="Arial" panose="020B0604020202020204" pitchFamily="34" charset="0"/>
              <a:cs typeface="Arial" panose="020B0604020202020204" pitchFamily="34" charset="0"/>
            </a:endParaRPr>
          </a:p>
        </p:txBody>
      </p:sp>
      <p:grpSp>
        <p:nvGrpSpPr>
          <p:cNvPr id="30" name="Group 29"/>
          <p:cNvGrpSpPr/>
          <p:nvPr/>
        </p:nvGrpSpPr>
        <p:grpSpPr>
          <a:xfrm>
            <a:off x="5532263" y="1342833"/>
            <a:ext cx="6496605" cy="4349425"/>
            <a:chOff x="599655" y="1418780"/>
            <a:chExt cx="6496605" cy="4349425"/>
          </a:xfrm>
        </p:grpSpPr>
        <p:sp>
          <p:nvSpPr>
            <p:cNvPr id="6" name="Rectangle 5"/>
            <p:cNvSpPr/>
            <p:nvPr/>
          </p:nvSpPr>
          <p:spPr>
            <a:xfrm>
              <a:off x="3802185" y="3954707"/>
              <a:ext cx="2075021" cy="111560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 name="Rectangle 7"/>
            <p:cNvSpPr/>
            <p:nvPr/>
          </p:nvSpPr>
          <p:spPr>
            <a:xfrm>
              <a:off x="2428453" y="1540117"/>
              <a:ext cx="3579051" cy="1212640"/>
            </a:xfrm>
            <a:prstGeom prst="rect">
              <a:avLst/>
            </a:prstGeom>
          </p:spPr>
          <p:txBody>
            <a:bodyPr wrap="square">
              <a:spAutoFit/>
            </a:bodyPr>
            <a:lstStyle/>
            <a:p>
              <a:pPr marL="285750" lvl="0" indent="-285750">
                <a:lnSpc>
                  <a:spcPct val="130000"/>
                </a:lnSpc>
                <a:buFont typeface="Arial" panose="020B0604020202020204" pitchFamily="34" charset="0"/>
                <a:buChar char="•"/>
                <a:defRPr/>
              </a:pPr>
              <a:r>
                <a:rPr lang="en-US" sz="1400" kern="0" dirty="0">
                  <a:latin typeface="Arial" panose="020B0604020202020204" pitchFamily="34" charset="0"/>
                  <a:cs typeface="Arial" panose="020B0604020202020204" pitchFamily="34" charset="0"/>
                </a:rPr>
                <a:t>Understand Performance of campaigns and marketing initiatives</a:t>
              </a:r>
            </a:p>
            <a:p>
              <a:pPr marL="285750" lvl="0" indent="-285750">
                <a:lnSpc>
                  <a:spcPct val="130000"/>
                </a:lnSpc>
                <a:buFont typeface="Arial" panose="020B0604020202020204" pitchFamily="34" charset="0"/>
                <a:buChar char="•"/>
                <a:defRPr/>
              </a:pPr>
              <a:r>
                <a:rPr lang="en-US" sz="1400" kern="0" dirty="0">
                  <a:latin typeface="Arial" panose="020B0604020202020204" pitchFamily="34" charset="0"/>
                  <a:cs typeface="Arial" panose="020B0604020202020204" pitchFamily="34" charset="0"/>
                </a:rPr>
                <a:t>Provide constant feedback to ensure business KPI’s are met </a:t>
              </a:r>
            </a:p>
          </p:txBody>
        </p:sp>
        <p:sp>
          <p:nvSpPr>
            <p:cNvPr id="11" name="Rectangle 10"/>
            <p:cNvSpPr/>
            <p:nvPr/>
          </p:nvSpPr>
          <p:spPr>
            <a:xfrm>
              <a:off x="2428452" y="4434228"/>
              <a:ext cx="3579051" cy="1212640"/>
            </a:xfrm>
            <a:prstGeom prst="rect">
              <a:avLst/>
            </a:prstGeom>
          </p:spPr>
          <p:txBody>
            <a:bodyPr wrap="square">
              <a:spAutoFit/>
            </a:bodyPr>
            <a:lstStyle/>
            <a:p>
              <a:pPr marL="285750" lvl="0" indent="-285750">
                <a:lnSpc>
                  <a:spcPct val="130000"/>
                </a:lnSpc>
                <a:buFont typeface="Arial" panose="020B0604020202020204" pitchFamily="34" charset="0"/>
                <a:buChar char="•"/>
                <a:defRPr/>
              </a:pPr>
              <a:r>
                <a:rPr lang="en-US" sz="1400" kern="0" dirty="0">
                  <a:latin typeface="Arial" panose="020B0604020202020204" pitchFamily="34" charset="0"/>
                  <a:cs typeface="Arial" panose="020B0604020202020204" pitchFamily="34" charset="0"/>
                </a:rPr>
                <a:t>Understand specific channel performance </a:t>
              </a:r>
            </a:p>
            <a:p>
              <a:pPr marL="285750" lvl="0" indent="-285750">
                <a:lnSpc>
                  <a:spcPct val="130000"/>
                </a:lnSpc>
                <a:buFont typeface="Arial" panose="020B0604020202020204" pitchFamily="34" charset="0"/>
                <a:buChar char="•"/>
                <a:defRPr/>
              </a:pPr>
              <a:r>
                <a:rPr lang="en-US" sz="1400" kern="0" dirty="0">
                  <a:latin typeface="Arial" panose="020B0604020202020204" pitchFamily="34" charset="0"/>
                  <a:cs typeface="Arial" panose="020B0604020202020204" pitchFamily="34" charset="0"/>
                </a:rPr>
                <a:t>Optimize spend at a channel level to support overall business goals</a:t>
              </a:r>
            </a:p>
          </p:txBody>
        </p:sp>
        <p:sp>
          <p:nvSpPr>
            <p:cNvPr id="13" name="Rectangle 12"/>
            <p:cNvSpPr/>
            <p:nvPr/>
          </p:nvSpPr>
          <p:spPr>
            <a:xfrm>
              <a:off x="3789323" y="2995429"/>
              <a:ext cx="3306937" cy="1212640"/>
            </a:xfrm>
            <a:prstGeom prst="rect">
              <a:avLst/>
            </a:prstGeom>
          </p:spPr>
          <p:txBody>
            <a:bodyPr wrap="square">
              <a:spAutoFit/>
            </a:bodyPr>
            <a:lstStyle/>
            <a:p>
              <a:pPr marL="285750" lvl="0" indent="-285750">
                <a:lnSpc>
                  <a:spcPct val="130000"/>
                </a:lnSpc>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Leverage data to understand and marketing performance</a:t>
              </a:r>
            </a:p>
            <a:p>
              <a:pPr marL="285750" lvl="0" indent="-285750">
                <a:lnSpc>
                  <a:spcPct val="130000"/>
                </a:lnSpc>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Guide business decision making for future activities </a:t>
              </a:r>
            </a:p>
          </p:txBody>
        </p:sp>
        <p:sp>
          <p:nvSpPr>
            <p:cNvPr id="14" name="Hexagon 13"/>
            <p:cNvSpPr/>
            <p:nvPr/>
          </p:nvSpPr>
          <p:spPr>
            <a:xfrm>
              <a:off x="599655" y="1418780"/>
              <a:ext cx="1828800" cy="1455313"/>
            </a:xfrm>
            <a:prstGeom prst="hexagon">
              <a:avLst/>
            </a:prstGeom>
            <a:solidFill>
              <a:srgbClr val="366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Inform Business</a:t>
              </a:r>
            </a:p>
          </p:txBody>
        </p:sp>
        <p:sp>
          <p:nvSpPr>
            <p:cNvPr id="19" name="Hexagon 18"/>
            <p:cNvSpPr/>
            <p:nvPr/>
          </p:nvSpPr>
          <p:spPr>
            <a:xfrm>
              <a:off x="1960523" y="2874093"/>
              <a:ext cx="1828800" cy="1455313"/>
            </a:xfrm>
            <a:prstGeom prst="hexagon">
              <a:avLst/>
            </a:prstGeom>
            <a:solidFill>
              <a:srgbClr val="2442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Arial" panose="020B0604020202020204" pitchFamily="34" charset="0"/>
                <a:cs typeface="Arial" panose="020B0604020202020204" pitchFamily="34" charset="0"/>
              </a:endParaRPr>
            </a:p>
            <a:p>
              <a:pPr algn="ctr"/>
              <a:r>
                <a:rPr lang="en-US" sz="1400" b="1" dirty="0">
                  <a:latin typeface="Arial" panose="020B0604020202020204" pitchFamily="34" charset="0"/>
                  <a:cs typeface="Arial" panose="020B0604020202020204" pitchFamily="34" charset="0"/>
                </a:rPr>
                <a:t>Understand Customer Interactions</a:t>
              </a:r>
            </a:p>
          </p:txBody>
        </p:sp>
        <p:sp>
          <p:nvSpPr>
            <p:cNvPr id="20" name="Hexagon 19"/>
            <p:cNvSpPr/>
            <p:nvPr/>
          </p:nvSpPr>
          <p:spPr>
            <a:xfrm>
              <a:off x="599655" y="4312892"/>
              <a:ext cx="1828800" cy="1455313"/>
            </a:xfrm>
            <a:prstGeom prst="hexagon">
              <a:avLst/>
            </a:prstGeom>
            <a:solidFill>
              <a:srgbClr val="137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Guide Channel Owners</a:t>
              </a:r>
            </a:p>
          </p:txBody>
        </p:sp>
        <p:sp>
          <p:nvSpPr>
            <p:cNvPr id="21" name="Rectangle 20"/>
            <p:cNvSpPr/>
            <p:nvPr/>
          </p:nvSpPr>
          <p:spPr>
            <a:xfrm>
              <a:off x="774077" y="3319895"/>
              <a:ext cx="1085604" cy="523220"/>
            </a:xfrm>
            <a:prstGeom prst="rect">
              <a:avLst/>
            </a:prstGeom>
          </p:spPr>
          <p:txBody>
            <a:bodyPr wrap="square">
              <a:spAutoFit/>
            </a:bodyPr>
            <a:lstStyle/>
            <a:p>
              <a:pPr lvl="0" algn="ctr"/>
              <a:r>
                <a:rPr lang="en-US" sz="1400" b="1" kern="0" dirty="0">
                  <a:solidFill>
                    <a:prstClr val="black"/>
                  </a:solidFill>
                  <a:latin typeface="Arial" panose="020B0604020202020204" pitchFamily="34" charset="0"/>
                  <a:cs typeface="Arial" panose="020B0604020202020204" pitchFamily="34" charset="0"/>
                </a:rPr>
                <a:t>Marketing Analytics</a:t>
              </a:r>
            </a:p>
          </p:txBody>
        </p:sp>
      </p:grpSp>
      <p:grpSp>
        <p:nvGrpSpPr>
          <p:cNvPr id="22" name="Group 21"/>
          <p:cNvGrpSpPr/>
          <p:nvPr/>
        </p:nvGrpSpPr>
        <p:grpSpPr>
          <a:xfrm>
            <a:off x="337984" y="824306"/>
            <a:ext cx="4712150" cy="5514397"/>
            <a:chOff x="6864819" y="812138"/>
            <a:chExt cx="4712150" cy="5514397"/>
          </a:xfrm>
        </p:grpSpPr>
        <p:sp>
          <p:nvSpPr>
            <p:cNvPr id="28" name="Rectangle 27"/>
            <p:cNvSpPr/>
            <p:nvPr/>
          </p:nvSpPr>
          <p:spPr>
            <a:xfrm>
              <a:off x="6864819" y="3277928"/>
              <a:ext cx="4712149" cy="3048607"/>
            </a:xfrm>
            <a:prstGeom prst="rect">
              <a:avLst/>
            </a:prstGeom>
            <a:solidFill>
              <a:schemeClr val="bg2">
                <a:lumMod val="90000"/>
              </a:schemeClr>
            </a:solidFill>
            <a:ln>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864819" y="812138"/>
              <a:ext cx="4712150" cy="2183290"/>
            </a:xfrm>
            <a:prstGeom prst="rect">
              <a:avLst/>
            </a:prstGeom>
            <a:solidFill>
              <a:schemeClr val="tx2">
                <a:lumMod val="20000"/>
                <a:lumOff val="80000"/>
              </a:schemeClr>
            </a:solidFill>
            <a:ln>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7C9428A-43ED-4030-9CE1-FB2984633C44}"/>
                </a:ext>
              </a:extLst>
            </p:cNvPr>
            <p:cNvSpPr txBox="1"/>
            <p:nvPr/>
          </p:nvSpPr>
          <p:spPr>
            <a:xfrm>
              <a:off x="6994957" y="1377688"/>
              <a:ext cx="4582011" cy="1384995"/>
            </a:xfrm>
            <a:prstGeom prst="rect">
              <a:avLst/>
            </a:prstGeom>
            <a:noFill/>
          </p:spPr>
          <p:txBody>
            <a:bodyPr wrap="square" rtlCol="0">
              <a:spAutoFit/>
            </a:bodyPr>
            <a:lstStyle/>
            <a:p>
              <a:pPr marL="171450" indent="-171450">
                <a:buFont typeface="Arial" panose="020B0604020202020204" pitchFamily="34" charset="0"/>
                <a:buChar char="•"/>
              </a:pPr>
              <a:r>
                <a:rPr lang="en-US" sz="1400" dirty="0">
                  <a:latin typeface="Arial" panose="020B0604020202020204" pitchFamily="34" charset="0"/>
                  <a:cs typeface="Arial" panose="020B0604020202020204" pitchFamily="34" charset="0"/>
                </a:rPr>
                <a:t>To develop an integrated dashboard that provides insights into marketing campaign performance</a:t>
              </a:r>
            </a:p>
            <a:p>
              <a:pPr marL="171450" indent="-1714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400" dirty="0">
                  <a:latin typeface="Arial" panose="020B0604020202020204" pitchFamily="34" charset="0"/>
                  <a:cs typeface="Arial" panose="020B0604020202020204" pitchFamily="34" charset="0"/>
                </a:rPr>
                <a:t>Improve efficiency of Reporting Solution by enabling end-to-end self serving BI dashboard with an automated refresh schedule</a:t>
              </a:r>
            </a:p>
          </p:txBody>
        </p:sp>
        <p:sp>
          <p:nvSpPr>
            <p:cNvPr id="24" name="TextBox 23">
              <a:extLst>
                <a:ext uri="{FF2B5EF4-FFF2-40B4-BE49-F238E27FC236}">
                  <a16:creationId xmlns:a16="http://schemas.microsoft.com/office/drawing/2014/main" id="{D7C9428A-43ED-4030-9CE1-FB2984633C44}"/>
                </a:ext>
              </a:extLst>
            </p:cNvPr>
            <p:cNvSpPr txBox="1"/>
            <p:nvPr/>
          </p:nvSpPr>
          <p:spPr>
            <a:xfrm>
              <a:off x="6994958" y="3702494"/>
              <a:ext cx="4545002" cy="2462213"/>
            </a:xfrm>
            <a:prstGeom prst="rect">
              <a:avLst/>
            </a:prstGeom>
            <a:noFill/>
          </p:spPr>
          <p:txBody>
            <a:bodyPr wrap="square" rtlCol="0">
              <a:spAutoFit/>
            </a:bodyPr>
            <a:lstStyle/>
            <a:p>
              <a:pPr marL="171450" indent="-171450">
                <a:buFont typeface="Arial" panose="020B0604020202020204" pitchFamily="34" charset="0"/>
                <a:buChar char="•"/>
              </a:pPr>
              <a:r>
                <a:rPr lang="en-US" sz="1400" dirty="0">
                  <a:latin typeface="Arial" panose="020B0604020202020204" pitchFamily="34" charset="0"/>
                  <a:cs typeface="Arial" panose="020B0604020202020204" pitchFamily="34" charset="0"/>
                </a:rPr>
                <a:t>Leverage Power BI to generate an interactive Dashboard across multiple data sources Cosmos, SQL/Azure, flat files</a:t>
              </a:r>
            </a:p>
            <a:p>
              <a:r>
                <a:rPr lang="en-US" sz="1400" dirty="0">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US" sz="1400" dirty="0">
                  <a:latin typeface="Arial" panose="020B0604020202020204" pitchFamily="34" charset="0"/>
                  <a:cs typeface="Arial" panose="020B0604020202020204" pitchFamily="34" charset="0"/>
                </a:rPr>
                <a:t>Provide multiple necessary data cuts at various levels of granularity to provide visibility on campaign performances (channel performance, device-wise performance, etc.</a:t>
              </a:r>
            </a:p>
            <a:p>
              <a:endParaRPr lang="en-US" sz="14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400" dirty="0">
                  <a:latin typeface="Arial" panose="020B0604020202020204" pitchFamily="34" charset="0"/>
                  <a:cs typeface="Arial" panose="020B0604020202020204" pitchFamily="34" charset="0"/>
                </a:rPr>
                <a:t>Hosted on PowerBI site and shared across stakeholders</a:t>
              </a:r>
            </a:p>
          </p:txBody>
        </p:sp>
        <p:sp>
          <p:nvSpPr>
            <p:cNvPr id="25" name="Rectangle 24">
              <a:extLst>
                <a:ext uri="{FF2B5EF4-FFF2-40B4-BE49-F238E27FC236}">
                  <a16:creationId xmlns:a16="http://schemas.microsoft.com/office/drawing/2014/main" id="{13B18B33-BE6D-44F0-92E9-AD33D489AA47}"/>
                </a:ext>
              </a:extLst>
            </p:cNvPr>
            <p:cNvSpPr/>
            <p:nvPr/>
          </p:nvSpPr>
          <p:spPr>
            <a:xfrm>
              <a:off x="8621710" y="994292"/>
              <a:ext cx="1328503" cy="336373"/>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a:solidFill>
                    <a:schemeClr val="tx1"/>
                  </a:solidFill>
                  <a:latin typeface="Arial" panose="020B0604020202020204" pitchFamily="34" charset="0"/>
                  <a:cs typeface="Arial" panose="020B0604020202020204" pitchFamily="34" charset="0"/>
                </a:rPr>
                <a:t>Objective</a:t>
              </a:r>
            </a:p>
          </p:txBody>
        </p:sp>
        <p:sp>
          <p:nvSpPr>
            <p:cNvPr id="26" name="Rectangle 25">
              <a:extLst>
                <a:ext uri="{FF2B5EF4-FFF2-40B4-BE49-F238E27FC236}">
                  <a16:creationId xmlns:a16="http://schemas.microsoft.com/office/drawing/2014/main" id="{13B18B33-BE6D-44F0-92E9-AD33D489AA47}"/>
                </a:ext>
              </a:extLst>
            </p:cNvPr>
            <p:cNvSpPr/>
            <p:nvPr/>
          </p:nvSpPr>
          <p:spPr>
            <a:xfrm>
              <a:off x="8621710" y="3366121"/>
              <a:ext cx="1328503" cy="336373"/>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a:solidFill>
                    <a:schemeClr val="tx1"/>
                  </a:solidFill>
                  <a:latin typeface="Arial" panose="020B0604020202020204" pitchFamily="34" charset="0"/>
                  <a:cs typeface="Arial" panose="020B0604020202020204" pitchFamily="34" charset="0"/>
                </a:rPr>
                <a:t>Solution</a:t>
              </a:r>
            </a:p>
          </p:txBody>
        </p:sp>
      </p:grpSp>
    </p:spTree>
    <p:extLst>
      <p:ext uri="{BB962C8B-B14F-4D97-AF65-F5344CB8AC3E}">
        <p14:creationId xmlns:p14="http://schemas.microsoft.com/office/powerpoint/2010/main" val="50254987"/>
      </p:ext>
    </p:extLst>
  </p:cSld>
  <p:clrMapOvr>
    <a:masterClrMapping/>
  </p:clrMapOvr>
</p:sld>
</file>

<file path=ppt/theme/theme1.xml><?xml version="1.0" encoding="utf-8"?>
<a:theme xmlns:a="http://schemas.openxmlformats.org/drawingml/2006/main" name="LV Marketing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V Marketing Theme" id="{6EC8DCDE-9097-4687-A58E-F22E6E03370B}" vid="{F54F3BFF-62C9-4FCD-9277-ADA213999265}"/>
    </a:ext>
  </a:extLst>
</a:theme>
</file>

<file path=ppt/theme/theme2.xml><?xml version="1.0" encoding="utf-8"?>
<a:theme xmlns:a="http://schemas.openxmlformats.org/drawingml/2006/main" name="LV Mkting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V Mkting Theme" id="{5FD5764A-DC24-483A-8F9F-851942A38643}" vid="{36C3421B-C600-4EC0-95F8-65E3346DC77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LV Marketing Theme</Template>
  <TotalTime>20475</TotalTime>
  <Words>1808</Words>
  <Application>Microsoft Office PowerPoint</Application>
  <PresentationFormat>Widescreen</PresentationFormat>
  <Paragraphs>286</Paragraphs>
  <Slides>21</Slides>
  <Notes>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Arial</vt:lpstr>
      <vt:lpstr>Avenir Book</vt:lpstr>
      <vt:lpstr>Calibri</vt:lpstr>
      <vt:lpstr>Gill Sans MT</vt:lpstr>
      <vt:lpstr>Open Sans</vt:lpstr>
      <vt:lpstr>Segoe UI</vt:lpstr>
      <vt:lpstr>Wingdings</vt:lpstr>
      <vt:lpstr>LV Marketing Theme</vt:lpstr>
      <vt:lpstr>LV Mkting Theme</vt:lpstr>
      <vt:lpstr>LatentView Data Engineering Proposal for  United Airlines</vt:lpstr>
      <vt:lpstr>Agenda</vt:lpstr>
      <vt:lpstr>PowerPoint Presentation</vt:lpstr>
      <vt:lpstr>Our Understanding</vt:lpstr>
      <vt:lpstr>Overview &amp; Where LatentView Can Help</vt:lpstr>
      <vt:lpstr>PowerPoint Presentation</vt:lpstr>
      <vt:lpstr>LatentView Solution for Wireframe Design</vt:lpstr>
      <vt:lpstr>Reporting Automation @ LatentView</vt:lpstr>
      <vt:lpstr>LatentView’s CoE Model for a leading US based Software Giant</vt:lpstr>
      <vt:lpstr>PowerPoint Presentation</vt:lpstr>
      <vt:lpstr>LatentView Framework for Modelling</vt:lpstr>
      <vt:lpstr>Palantir Framework for Analytics</vt:lpstr>
      <vt:lpstr>AWS Machine Learning Partner Solutions</vt:lpstr>
      <vt:lpstr>Deploying Machine Learning Models on AWS Using H2O</vt:lpstr>
      <vt:lpstr>PowerPoint Presentation</vt:lpstr>
      <vt:lpstr>Illustrative Roadmap for Adoption of Analytics CoE</vt:lpstr>
      <vt:lpstr>Thank You</vt:lpstr>
      <vt:lpstr>PowerPoint Presentation</vt:lpstr>
      <vt:lpstr>What LatentView Can Do ? </vt:lpstr>
      <vt:lpstr>Maturity of BI CoE model</vt:lpstr>
      <vt:lpstr>Business Objective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Abhineet Basan</dc:creator>
  <cp:lastModifiedBy>Vivek Soundarapandian</cp:lastModifiedBy>
  <cp:revision>498</cp:revision>
  <dcterms:created xsi:type="dcterms:W3CDTF">2018-07-09T10:37:31Z</dcterms:created>
  <dcterms:modified xsi:type="dcterms:W3CDTF">2018-11-19T13:06:58Z</dcterms:modified>
</cp:coreProperties>
</file>